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Nuni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6" roundtripDataSignature="AMtx7mgXEQpezPifi9+gnM6bVGcoZOOrk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rackersamdjam"/>
  <p:cmAuthor clrIdx="1" id="1" initials="" lastIdx="2" name="Wesley Leu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98F64A-95F6-46D6-AAA5-DF7EBF919D50}">
  <a:tblStyle styleId="{AF98F64A-95F6-46D6-AAA5-DF7EBF919D5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4.xml"/><Relationship Id="rId55" Type="http://schemas.openxmlformats.org/officeDocument/2006/relationships/font" Target="fonts/Nunito-boldItalic.fntdata"/><Relationship Id="rId10" Type="http://schemas.openxmlformats.org/officeDocument/2006/relationships/slide" Target="slides/slide3.xml"/><Relationship Id="rId54" Type="http://schemas.openxmlformats.org/officeDocument/2006/relationships/font" Target="fonts/Nunito-italic.fntdata"/><Relationship Id="rId13" Type="http://schemas.openxmlformats.org/officeDocument/2006/relationships/slide" Target="slides/slide6.xml"/><Relationship Id="rId12" Type="http://schemas.openxmlformats.org/officeDocument/2006/relationships/slide" Target="slides/slide5.xml"/><Relationship Id="rId56" Type="http://customschemas.google.com/relationships/presentationmetadata" Target="meta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3-17T15:32:44.517">
    <p:pos x="6000" y="0"/>
    <p:text>:monkey:</p:text>
    <p:extLst>
      <p:ext uri="{C676402C-5697-4E1C-873F-D02D1690AC5C}">
        <p15:threadingInfo timeZoneBias="0"/>
      </p:ext>
      <p:ext uri="http://customooxmlschemas.google.com/">
        <go:slidesCustomData xmlns:go="http://customooxmlschemas.google.com/" commentPostId="AAAAL2hbpTE"/>
      </p:ext>
    </p:extLst>
  </p:cm>
  <p:cm authorId="1" idx="1" dt="2020-03-17T15:32:44.517">
    <p:pos x="6000" y="0"/>
    <p:text>There is 0 dp required. Rather, one should run DIjkstra's algorithm on an auxiliary graph where the nodes represent days and the last node in the original graph chosen for that day.
https://dmoj.ca/src/1896635</p:text>
    <p:extLst>
      <p:ext uri="{C676402C-5697-4E1C-873F-D02D1690AC5C}">
        <p15:threadingInfo timeZoneBias="0"/>
      </p:ext>
      <p:ext uri="http://customooxmlschemas.google.com/">
        <go:slidesCustomData xmlns:go="http://customooxmlschemas.google.com/" commentPostId="AAAAL2hbpTA"/>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3-17T15:34:09.066">
    <p:pos x="6000" y="0"/>
    <p:text>:orangutan:</p:text>
    <p:extLst>
      <p:ext uri="{C676402C-5697-4E1C-873F-D02D1690AC5C}">
        <p15:threadingInfo timeZoneBias="0"/>
      </p:ext>
      <p:ext uri="http://customooxmlschemas.google.com/">
        <go:slidesCustomData xmlns:go="http://customooxmlschemas.google.com/" commentPostId="AAAAL2hbpTI"/>
      </p:ext>
    </p:extLst>
  </p:cm>
  <p:cm authorId="1" idx="2" dt="2020-03-17T15:34:09.066">
    <p:pos x="6000" y="0"/>
    <p:text>This is much more complicated than is should be. Instead, one should just precompute the ranges [l, r] where r % BLOCKSIZE = 0. Each query can then be answered by finding one of these precomputed ranges and adding at most BLOCKSIZE elements to the dp.
https://dmoj.ca/src/1912693</p:text>
    <p:extLst>
      <p:ext uri="{C676402C-5697-4E1C-873F-D02D1690AC5C}">
        <p15:threadingInfo timeZoneBias="0"/>
      </p:ext>
      <p:ext uri="http://customooxmlschemas.google.com/">
        <go:slidesCustomData xmlns:go="http://customooxmlschemas.google.com/" commentPostId="AAAAL2hbpS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8b2fa1acf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8b2fa1ac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8b2fa1acf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8b2fa1acf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8b2fa1acf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8b2fa1acf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4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44"/>
          <p:cNvGrpSpPr/>
          <p:nvPr/>
        </p:nvGrpSpPr>
        <p:grpSpPr>
          <a:xfrm>
            <a:off x="255200" y="592"/>
            <a:ext cx="2250363" cy="1044300"/>
            <a:chOff x="255200" y="592"/>
            <a:chExt cx="2250363" cy="1044300"/>
          </a:xfrm>
        </p:grpSpPr>
        <p:sp>
          <p:nvSpPr>
            <p:cNvPr id="15" name="Google Shape;15;p4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44"/>
          <p:cNvGrpSpPr/>
          <p:nvPr/>
        </p:nvGrpSpPr>
        <p:grpSpPr>
          <a:xfrm>
            <a:off x="905395" y="592"/>
            <a:ext cx="2250363" cy="1044300"/>
            <a:chOff x="905395" y="592"/>
            <a:chExt cx="2250363" cy="1044300"/>
          </a:xfrm>
        </p:grpSpPr>
        <p:sp>
          <p:nvSpPr>
            <p:cNvPr id="19" name="Google Shape;19;p4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44"/>
          <p:cNvGrpSpPr/>
          <p:nvPr/>
        </p:nvGrpSpPr>
        <p:grpSpPr>
          <a:xfrm>
            <a:off x="7057468" y="5088"/>
            <a:ext cx="1851281" cy="752108"/>
            <a:chOff x="6917201" y="0"/>
            <a:chExt cx="2227776" cy="863400"/>
          </a:xfrm>
        </p:grpSpPr>
        <p:sp>
          <p:nvSpPr>
            <p:cNvPr id="23" name="Google Shape;23;p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44"/>
          <p:cNvGrpSpPr/>
          <p:nvPr/>
        </p:nvGrpSpPr>
        <p:grpSpPr>
          <a:xfrm>
            <a:off x="6553032" y="4217852"/>
            <a:ext cx="2389067" cy="925737"/>
            <a:chOff x="6917201" y="0"/>
            <a:chExt cx="2227776" cy="863400"/>
          </a:xfrm>
        </p:grpSpPr>
        <p:sp>
          <p:nvSpPr>
            <p:cNvPr id="27" name="Google Shape;27;p4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44"/>
          <p:cNvGrpSpPr/>
          <p:nvPr/>
        </p:nvGrpSpPr>
        <p:grpSpPr>
          <a:xfrm>
            <a:off x="199149" y="4055652"/>
            <a:ext cx="2795412" cy="1083308"/>
            <a:chOff x="6917201" y="0"/>
            <a:chExt cx="2227776" cy="863400"/>
          </a:xfrm>
        </p:grpSpPr>
        <p:sp>
          <p:nvSpPr>
            <p:cNvPr id="31" name="Google Shape;31;p4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44"/>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44"/>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10" name="Shape 110"/>
        <p:cNvGrpSpPr/>
        <p:nvPr/>
      </p:nvGrpSpPr>
      <p:grpSpPr>
        <a:xfrm>
          <a:off x="0" y="0"/>
          <a:ext cx="0" cy="0"/>
          <a:chOff x="0" y="0"/>
          <a:chExt cx="0" cy="0"/>
        </a:xfrm>
      </p:grpSpPr>
      <p:sp>
        <p:nvSpPr>
          <p:cNvPr id="111" name="Google Shape;111;p5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3"/>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 name="Google Shape;115;p53"/>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16" name="Google Shape;116;p53"/>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7" name="Google Shape;117;p5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18" name="Shape 118"/>
        <p:cNvGrpSpPr/>
        <p:nvPr/>
      </p:nvGrpSpPr>
      <p:grpSpPr>
        <a:xfrm>
          <a:off x="0" y="0"/>
          <a:ext cx="0" cy="0"/>
          <a:chOff x="0" y="0"/>
          <a:chExt cx="0" cy="0"/>
        </a:xfrm>
      </p:grpSpPr>
      <p:sp>
        <p:nvSpPr>
          <p:cNvPr id="119" name="Google Shape;119;p5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4"/>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4"/>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23" name="Google Shape;123;p5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7" name="Shape 37"/>
        <p:cNvGrpSpPr/>
        <p:nvPr/>
      </p:nvGrpSpPr>
      <p:grpSpPr>
        <a:xfrm>
          <a:off x="0" y="0"/>
          <a:ext cx="0" cy="0"/>
          <a:chOff x="0" y="0"/>
          <a:chExt cx="0" cy="0"/>
        </a:xfrm>
      </p:grpSpPr>
      <p:sp>
        <p:nvSpPr>
          <p:cNvPr id="38" name="Google Shape;38;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45"/>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3" name="Google Shape;43;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44" name="Shape 44"/>
        <p:cNvGrpSpPr/>
        <p:nvPr/>
      </p:nvGrpSpPr>
      <p:grpSpPr>
        <a:xfrm>
          <a:off x="0" y="0"/>
          <a:ext cx="0" cy="0"/>
          <a:chOff x="0" y="0"/>
          <a:chExt cx="0" cy="0"/>
        </a:xfrm>
      </p:grpSpPr>
      <p:sp>
        <p:nvSpPr>
          <p:cNvPr id="45" name="Google Shape;45;p4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46"/>
          <p:cNvGrpSpPr/>
          <p:nvPr/>
        </p:nvGrpSpPr>
        <p:grpSpPr>
          <a:xfrm>
            <a:off x="5594190" y="3961115"/>
            <a:ext cx="2910143" cy="1182340"/>
            <a:chOff x="6917201" y="0"/>
            <a:chExt cx="2227776" cy="863400"/>
          </a:xfrm>
        </p:grpSpPr>
        <p:sp>
          <p:nvSpPr>
            <p:cNvPr id="47" name="Google Shape;47;p4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46"/>
          <p:cNvGrpSpPr/>
          <p:nvPr/>
        </p:nvGrpSpPr>
        <p:grpSpPr>
          <a:xfrm>
            <a:off x="199149" y="2"/>
            <a:ext cx="2795412" cy="1083308"/>
            <a:chOff x="6917201" y="0"/>
            <a:chExt cx="2227776" cy="863400"/>
          </a:xfrm>
        </p:grpSpPr>
        <p:sp>
          <p:nvSpPr>
            <p:cNvPr id="51" name="Google Shape;51;p4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4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55" name="Google Shape;55;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56" name="Shape 56"/>
        <p:cNvGrpSpPr/>
        <p:nvPr/>
      </p:nvGrpSpPr>
      <p:grpSpPr>
        <a:xfrm>
          <a:off x="0" y="0"/>
          <a:ext cx="0" cy="0"/>
          <a:chOff x="0" y="0"/>
          <a:chExt cx="0" cy="0"/>
        </a:xfrm>
      </p:grpSpPr>
      <p:sp>
        <p:nvSpPr>
          <p:cNvPr id="57" name="Google Shape;57;p47"/>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47"/>
          <p:cNvGrpSpPr/>
          <p:nvPr/>
        </p:nvGrpSpPr>
        <p:grpSpPr>
          <a:xfrm>
            <a:off x="5959222" y="4119576"/>
            <a:ext cx="2520950" cy="1024165"/>
            <a:chOff x="6917201" y="0"/>
            <a:chExt cx="2227776" cy="863400"/>
          </a:xfrm>
        </p:grpSpPr>
        <p:sp>
          <p:nvSpPr>
            <p:cNvPr id="59" name="Google Shape;59;p47"/>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7"/>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7"/>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 name="Google Shape;62;p47"/>
          <p:cNvGrpSpPr/>
          <p:nvPr/>
        </p:nvGrpSpPr>
        <p:grpSpPr>
          <a:xfrm>
            <a:off x="199149" y="2"/>
            <a:ext cx="2795412" cy="1083308"/>
            <a:chOff x="6917201" y="0"/>
            <a:chExt cx="2227776" cy="863400"/>
          </a:xfrm>
        </p:grpSpPr>
        <p:sp>
          <p:nvSpPr>
            <p:cNvPr id="63" name="Google Shape;63;p4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7"/>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67" name="Google Shape;67;p47"/>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68" name="Google Shape;68;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69" name="Shape 69"/>
        <p:cNvGrpSpPr/>
        <p:nvPr/>
      </p:nvGrpSpPr>
      <p:grpSpPr>
        <a:xfrm>
          <a:off x="0" y="0"/>
          <a:ext cx="0" cy="0"/>
          <a:chOff x="0" y="0"/>
          <a:chExt cx="0" cy="0"/>
        </a:xfrm>
      </p:grpSpPr>
      <p:sp>
        <p:nvSpPr>
          <p:cNvPr id="70" name="Google Shape;70;p4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48"/>
          <p:cNvGrpSpPr/>
          <p:nvPr/>
        </p:nvGrpSpPr>
        <p:grpSpPr>
          <a:xfrm>
            <a:off x="255991" y="-118"/>
            <a:ext cx="2251347" cy="1043408"/>
            <a:chOff x="3961956" y="4383950"/>
            <a:chExt cx="1160548" cy="548700"/>
          </a:xfrm>
        </p:grpSpPr>
        <p:sp>
          <p:nvSpPr>
            <p:cNvPr id="73" name="Google Shape;73;p4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48"/>
          <p:cNvGrpSpPr/>
          <p:nvPr/>
        </p:nvGrpSpPr>
        <p:grpSpPr>
          <a:xfrm>
            <a:off x="34934" y="4522125"/>
            <a:ext cx="1593305" cy="617072"/>
            <a:chOff x="6917201" y="0"/>
            <a:chExt cx="2227776" cy="863400"/>
          </a:xfrm>
        </p:grpSpPr>
        <p:sp>
          <p:nvSpPr>
            <p:cNvPr id="78" name="Google Shape;78;p4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p48"/>
          <p:cNvGrpSpPr/>
          <p:nvPr/>
        </p:nvGrpSpPr>
        <p:grpSpPr>
          <a:xfrm>
            <a:off x="5886353" y="1243"/>
            <a:ext cx="3257453" cy="1261514"/>
            <a:chOff x="6917201" y="0"/>
            <a:chExt cx="2227776" cy="863400"/>
          </a:xfrm>
        </p:grpSpPr>
        <p:sp>
          <p:nvSpPr>
            <p:cNvPr id="82" name="Google Shape;82;p4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48"/>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86" name="Google Shape;8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89" name="Shape 89"/>
        <p:cNvGrpSpPr/>
        <p:nvPr/>
      </p:nvGrpSpPr>
      <p:grpSpPr>
        <a:xfrm>
          <a:off x="0" y="0"/>
          <a:ext cx="0" cy="0"/>
          <a:chOff x="0" y="0"/>
          <a:chExt cx="0" cy="0"/>
        </a:xfrm>
      </p:grpSpPr>
      <p:sp>
        <p:nvSpPr>
          <p:cNvPr id="90" name="Google Shape;90;p5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4" name="Google Shape;94;p50"/>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50"/>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6" name="Google Shape;96;p5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97" name="Shape 97"/>
        <p:cNvGrpSpPr/>
        <p:nvPr/>
      </p:nvGrpSpPr>
      <p:grpSpPr>
        <a:xfrm>
          <a:off x="0" y="0"/>
          <a:ext cx="0" cy="0"/>
          <a:chOff x="0" y="0"/>
          <a:chExt cx="0" cy="0"/>
        </a:xfrm>
      </p:grpSpPr>
      <p:sp>
        <p:nvSpPr>
          <p:cNvPr id="98" name="Google Shape;98;p5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 name="Google Shape;102;p5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03" name="Shape 103"/>
        <p:cNvGrpSpPr/>
        <p:nvPr/>
      </p:nvGrpSpPr>
      <p:grpSpPr>
        <a:xfrm>
          <a:off x="0" y="0"/>
          <a:ext cx="0" cy="0"/>
          <a:chOff x="0" y="0"/>
          <a:chExt cx="0" cy="0"/>
        </a:xfrm>
      </p:grpSpPr>
      <p:sp>
        <p:nvSpPr>
          <p:cNvPr id="104" name="Google Shape;104;p5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2"/>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2"/>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52"/>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9" name="Google Shape;109;p5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4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2.png"/><Relationship Id="rId9" Type="http://schemas.openxmlformats.org/officeDocument/2006/relationships/image" Target="../media/image28.png"/><Relationship Id="rId5" Type="http://schemas.openxmlformats.org/officeDocument/2006/relationships/image" Target="../media/image44.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31.pn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48.png"/><Relationship Id="rId11" Type="http://schemas.openxmlformats.org/officeDocument/2006/relationships/image" Target="../media/image49.png"/><Relationship Id="rId10" Type="http://schemas.openxmlformats.org/officeDocument/2006/relationships/image" Target="../media/image11.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6.png"/><Relationship Id="rId7" Type="http://schemas.openxmlformats.org/officeDocument/2006/relationships/image" Target="../media/image4.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codeforces.com/gym/104677/submission/22760381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comments" Target="../comments/commen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codeforces.com/gym/104677/submission/227604724" TargetMode="External"/><Relationship Id="rId4" Type="http://schemas.openxmlformats.org/officeDocument/2006/relationships/hyperlink" Target="https://codeforces.com/gym/104677/submission/22760620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codeforces.com/gym/104677/submission/22760475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
              <a:t>VPEX Solutions</a:t>
            </a:r>
            <a:endParaRPr/>
          </a:p>
        </p:txBody>
      </p:sp>
      <p:sp>
        <p:nvSpPr>
          <p:cNvPr id="129" name="Google Shape;129;p1"/>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By unrated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10"/>
          <p:cNvPicPr preferRelativeResize="0"/>
          <p:nvPr/>
        </p:nvPicPr>
        <p:blipFill>
          <a:blip r:embed="rId3">
            <a:alphaModFix/>
          </a:blip>
          <a:stretch>
            <a:fillRect/>
          </a:stretch>
        </p:blipFill>
        <p:spPr>
          <a:xfrm>
            <a:off x="285650" y="243225"/>
            <a:ext cx="8572698" cy="3821525"/>
          </a:xfrm>
          <a:prstGeom prst="rect">
            <a:avLst/>
          </a:prstGeom>
          <a:noFill/>
          <a:ln>
            <a:noFill/>
          </a:ln>
        </p:spPr>
      </p:pic>
      <p:pic>
        <p:nvPicPr>
          <p:cNvPr id="193" name="Google Shape;193;p10"/>
          <p:cNvPicPr preferRelativeResize="0"/>
          <p:nvPr/>
        </p:nvPicPr>
        <p:blipFill>
          <a:blip r:embed="rId4">
            <a:alphaModFix/>
          </a:blip>
          <a:stretch>
            <a:fillRect/>
          </a:stretch>
        </p:blipFill>
        <p:spPr>
          <a:xfrm>
            <a:off x="6293593" y="2488525"/>
            <a:ext cx="1724025" cy="1680250"/>
          </a:xfrm>
          <a:prstGeom prst="rect">
            <a:avLst/>
          </a:prstGeom>
          <a:noFill/>
          <a:ln>
            <a:noFill/>
          </a:ln>
        </p:spPr>
      </p:pic>
      <p:pic>
        <p:nvPicPr>
          <p:cNvPr id="194" name="Google Shape;194;p10"/>
          <p:cNvPicPr preferRelativeResize="0"/>
          <p:nvPr/>
        </p:nvPicPr>
        <p:blipFill>
          <a:blip r:embed="rId5">
            <a:alphaModFix/>
          </a:blip>
          <a:stretch>
            <a:fillRect/>
          </a:stretch>
        </p:blipFill>
        <p:spPr>
          <a:xfrm>
            <a:off x="3995173" y="3992175"/>
            <a:ext cx="4863175" cy="43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Solution</a:t>
            </a:r>
            <a:endParaRPr/>
          </a:p>
        </p:txBody>
      </p:sp>
      <p:sp>
        <p:nvSpPr>
          <p:cNvPr id="200" name="Google Shape;200;p11"/>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Whenever a person sells cake to another person, the total amount of cake does not change. So you can find the amount of cake everyone starts off with by dividing the total amount by the number of people.</a:t>
            </a:r>
            <a:endParaRPr/>
          </a:p>
          <a:p>
            <a:pPr indent="0" lvl="0" marL="0" rtl="0" algn="l">
              <a:lnSpc>
                <a:spcPct val="115000"/>
              </a:lnSpc>
              <a:spcBef>
                <a:spcPts val="1600"/>
              </a:spcBef>
              <a:spcAft>
                <a:spcPts val="0"/>
              </a:spcAft>
              <a:buSzPts val="1300"/>
              <a:buNone/>
            </a:pPr>
            <a:r>
              <a:rPr lang="en"/>
              <a:t>If someone sells cake, they will have less than they started with. If someone buys cake, they will have more. No one will buy and then sell because you can’t like and dislike cake at the same time. Count the number of people who do not have the amount they started off with to get your answer.</a:t>
            </a:r>
            <a:endParaRPr/>
          </a:p>
          <a:p>
            <a:pPr indent="0" lvl="0" marL="0" rtl="0" algn="l">
              <a:lnSpc>
                <a:spcPct val="115000"/>
              </a:lnSpc>
              <a:spcBef>
                <a:spcPts val="1600"/>
              </a:spcBef>
              <a:spcAft>
                <a:spcPts val="0"/>
              </a:spcAft>
              <a:buSzPts val="1300"/>
              <a:buNone/>
            </a:pPr>
            <a:r>
              <a:rPr lang="en"/>
              <a:t>Time complexity: O(N)</a:t>
            </a:r>
            <a:endParaRPr/>
          </a:p>
          <a:p>
            <a:pPr indent="0" lvl="0" marL="0" rtl="0" algn="l">
              <a:lnSpc>
                <a:spcPct val="115000"/>
              </a:lnSpc>
              <a:spcBef>
                <a:spcPts val="1600"/>
              </a:spcBef>
              <a:spcAft>
                <a:spcPts val="0"/>
              </a:spcAft>
              <a:buSzPts val="1300"/>
              <a:buNone/>
            </a:pPr>
            <a:r>
              <a:rPr lang="en"/>
              <a:t>Key concepts: simple math</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2"/>
          <p:cNvSpPr txBox="1"/>
          <p:nvPr>
            <p:ph type="title"/>
          </p:nvPr>
        </p:nvSpPr>
        <p:spPr>
          <a:xfrm>
            <a:off x="4154850" y="369075"/>
            <a:ext cx="3280500" cy="74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Code (Java)</a:t>
            </a:r>
            <a:endParaRPr/>
          </a:p>
        </p:txBody>
      </p:sp>
      <p:pic>
        <p:nvPicPr>
          <p:cNvPr id="206" name="Google Shape;206;p12"/>
          <p:cNvPicPr preferRelativeResize="0"/>
          <p:nvPr/>
        </p:nvPicPr>
        <p:blipFill rotWithShape="1">
          <a:blip r:embed="rId3">
            <a:alphaModFix/>
          </a:blip>
          <a:srcRect b="0" l="0" r="0" t="0"/>
          <a:stretch/>
        </p:blipFill>
        <p:spPr>
          <a:xfrm>
            <a:off x="152400" y="1115775"/>
            <a:ext cx="3016396" cy="3875325"/>
          </a:xfrm>
          <a:prstGeom prst="rect">
            <a:avLst/>
          </a:prstGeom>
          <a:noFill/>
          <a:ln>
            <a:noFill/>
          </a:ln>
        </p:spPr>
      </p:pic>
      <p:pic>
        <p:nvPicPr>
          <p:cNvPr id="207" name="Google Shape;207;p12"/>
          <p:cNvPicPr preferRelativeResize="0"/>
          <p:nvPr/>
        </p:nvPicPr>
        <p:blipFill rotWithShape="1">
          <a:blip r:embed="rId4">
            <a:alphaModFix/>
          </a:blip>
          <a:srcRect b="0" l="0" r="0" t="0"/>
          <a:stretch/>
        </p:blipFill>
        <p:spPr>
          <a:xfrm>
            <a:off x="3614875" y="1042425"/>
            <a:ext cx="5415849" cy="2700075"/>
          </a:xfrm>
          <a:prstGeom prst="rect">
            <a:avLst/>
          </a:prstGeom>
          <a:noFill/>
          <a:ln>
            <a:noFill/>
          </a:ln>
        </p:spPr>
      </p:pic>
      <p:sp>
        <p:nvSpPr>
          <p:cNvPr id="208" name="Google Shape;208;p12"/>
          <p:cNvSpPr txBox="1"/>
          <p:nvPr>
            <p:ph type="title"/>
          </p:nvPr>
        </p:nvSpPr>
        <p:spPr>
          <a:xfrm>
            <a:off x="874350" y="502475"/>
            <a:ext cx="3280500" cy="74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14"/>
          <p:cNvPicPr preferRelativeResize="0"/>
          <p:nvPr/>
        </p:nvPicPr>
        <p:blipFill>
          <a:blip r:embed="rId3">
            <a:alphaModFix/>
          </a:blip>
          <a:stretch>
            <a:fillRect/>
          </a:stretch>
        </p:blipFill>
        <p:spPr>
          <a:xfrm>
            <a:off x="228600" y="228600"/>
            <a:ext cx="8632474" cy="452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5"/>
          <p:cNvPicPr preferRelativeResize="0"/>
          <p:nvPr/>
        </p:nvPicPr>
        <p:blipFill>
          <a:blip r:embed="rId3">
            <a:alphaModFix/>
          </a:blip>
          <a:stretch>
            <a:fillRect/>
          </a:stretch>
        </p:blipFill>
        <p:spPr>
          <a:xfrm>
            <a:off x="368800" y="335500"/>
            <a:ext cx="2390775" cy="3990975"/>
          </a:xfrm>
          <a:prstGeom prst="rect">
            <a:avLst/>
          </a:prstGeom>
          <a:noFill/>
          <a:ln>
            <a:noFill/>
          </a:ln>
        </p:spPr>
      </p:pic>
      <p:pic>
        <p:nvPicPr>
          <p:cNvPr id="219" name="Google Shape;219;p15"/>
          <p:cNvPicPr preferRelativeResize="0"/>
          <p:nvPr/>
        </p:nvPicPr>
        <p:blipFill>
          <a:blip r:embed="rId4">
            <a:alphaModFix/>
          </a:blip>
          <a:stretch>
            <a:fillRect/>
          </a:stretch>
        </p:blipFill>
        <p:spPr>
          <a:xfrm>
            <a:off x="2640000" y="335500"/>
            <a:ext cx="1932000" cy="4355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Subtask 1 Solution</a:t>
            </a:r>
            <a:endParaRPr/>
          </a:p>
        </p:txBody>
      </p:sp>
      <p:sp>
        <p:nvSpPr>
          <p:cNvPr id="225" name="Google Shape;225;p1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The values are so small, it is enough to simply simulate the rectangle, changing its direction every time it bounces off a wall.</a:t>
            </a:r>
            <a:endParaRPr/>
          </a:p>
          <a:p>
            <a:pPr indent="0" lvl="0" marL="0" rtl="0" algn="l">
              <a:lnSpc>
                <a:spcPct val="115000"/>
              </a:lnSpc>
              <a:spcBef>
                <a:spcPts val="1600"/>
              </a:spcBef>
              <a:spcAft>
                <a:spcPts val="0"/>
              </a:spcAft>
              <a:buSzPts val="1300"/>
              <a:buNone/>
            </a:pPr>
            <a:r>
              <a:rPr lang="en"/>
              <a:t>When the box has the same position and is travelling in the same direction as it started in, the animation will begin to loop.</a:t>
            </a:r>
            <a:endParaRPr/>
          </a:p>
          <a:p>
            <a:pPr indent="0" lvl="0" marL="0" rtl="0" algn="l">
              <a:lnSpc>
                <a:spcPct val="115000"/>
              </a:lnSpc>
              <a:spcBef>
                <a:spcPts val="1600"/>
              </a:spcBef>
              <a:spcAft>
                <a:spcPts val="0"/>
              </a:spcAft>
              <a:buSzPts val="1300"/>
              <a:buNone/>
            </a:pPr>
            <a:r>
              <a:rPr lang="en"/>
              <a:t>Time complexity: about O(AB), depending on </a:t>
            </a:r>
            <a:r>
              <a:rPr lang="en"/>
              <a:t>how you implement</a:t>
            </a:r>
            <a:endParaRPr/>
          </a:p>
          <a:p>
            <a:pPr indent="0" lvl="0" marL="0" rtl="0" algn="l">
              <a:lnSpc>
                <a:spcPct val="115000"/>
              </a:lnSpc>
              <a:spcBef>
                <a:spcPts val="1600"/>
              </a:spcBef>
              <a:spcAft>
                <a:spcPts val="1600"/>
              </a:spcAft>
              <a:buSzPts val="1300"/>
              <a:buNone/>
            </a:pPr>
            <a:r>
              <a:rPr lang="en"/>
              <a:t>Key concepts: implementation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Full Solution</a:t>
            </a:r>
            <a:endParaRPr/>
          </a:p>
        </p:txBody>
      </p:sp>
      <p:sp>
        <p:nvSpPr>
          <p:cNvPr id="231" name="Google Shape;231;p17"/>
          <p:cNvSpPr txBox="1"/>
          <p:nvPr>
            <p:ph idx="1" type="body"/>
          </p:nvPr>
        </p:nvSpPr>
        <p:spPr>
          <a:xfrm>
            <a:off x="249675" y="1460125"/>
            <a:ext cx="4003200" cy="29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Instead of a AxB logo bouncing around a WxH screen, you can focus on the bottom left point bouncing around a (W-A)x(H-B) box. This can then be imagined as a point travelling in a line through an infinite grid of (W-A)x(H-B) cells.</a:t>
            </a:r>
            <a:endParaRPr/>
          </a:p>
          <a:p>
            <a:pPr indent="0" lvl="0" marL="0" rtl="0" algn="l">
              <a:lnSpc>
                <a:spcPct val="115000"/>
              </a:lnSpc>
              <a:spcBef>
                <a:spcPts val="1600"/>
              </a:spcBef>
              <a:spcAft>
                <a:spcPts val="0"/>
              </a:spcAft>
              <a:buSzPts val="1300"/>
              <a:buNone/>
            </a:pPr>
            <a:r>
              <a:rPr lang="en"/>
              <a:t>When then point travels through an even number of cells vertically, it will have bounced an even number of times vertically. Same thing for the horizontal direction. When this has happened, the box will be travelling in its starting direction.</a:t>
            </a:r>
            <a:endParaRPr/>
          </a:p>
          <a:p>
            <a:pPr indent="0" lvl="0" marL="0" rtl="0" algn="l">
              <a:lnSpc>
                <a:spcPct val="115000"/>
              </a:lnSpc>
              <a:spcBef>
                <a:spcPts val="1600"/>
              </a:spcBef>
              <a:spcAft>
                <a:spcPts val="1600"/>
              </a:spcAft>
              <a:buSzPts val="1300"/>
              <a:buNone/>
            </a:pPr>
            <a:r>
              <a:rPr lang="en"/>
              <a:t>The box also needs to have travelled to its original position, so the vertical and horizontal displacement must be divisible by the cell height and width.</a:t>
            </a:r>
            <a:endParaRPr/>
          </a:p>
        </p:txBody>
      </p:sp>
      <p:pic>
        <p:nvPicPr>
          <p:cNvPr id="232" name="Google Shape;232;p17"/>
          <p:cNvPicPr preferRelativeResize="0"/>
          <p:nvPr/>
        </p:nvPicPr>
        <p:blipFill rotWithShape="1">
          <a:blip r:embed="rId3">
            <a:alphaModFix/>
          </a:blip>
          <a:srcRect b="0" l="2475" r="14133" t="0"/>
          <a:stretch/>
        </p:blipFill>
        <p:spPr>
          <a:xfrm>
            <a:off x="4102150" y="845600"/>
            <a:ext cx="4778300" cy="3249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Full solution</a:t>
            </a:r>
            <a:endParaRPr/>
          </a:p>
        </p:txBody>
      </p:sp>
      <p:sp>
        <p:nvSpPr>
          <p:cNvPr id="238" name="Google Shape;238;p18"/>
          <p:cNvSpPr txBox="1"/>
          <p:nvPr>
            <p:ph idx="1" type="body"/>
          </p:nvPr>
        </p:nvSpPr>
        <p:spPr>
          <a:xfrm>
            <a:off x="819150" y="1548050"/>
            <a:ext cx="2759700" cy="28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If </a:t>
            </a:r>
            <a:r>
              <a:rPr b="1" lang="en"/>
              <a:t>a</a:t>
            </a:r>
            <a:r>
              <a:rPr lang="en"/>
              <a:t> is the horizontal displacement, and </a:t>
            </a:r>
            <a:r>
              <a:rPr b="1" lang="en"/>
              <a:t>b </a:t>
            </a:r>
            <a:r>
              <a:rPr lang="en"/>
              <a:t>is the vertical displacement, you have</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n"/>
              <a:t>From the slope, also</a:t>
            </a:r>
            <a:endParaRPr/>
          </a:p>
        </p:txBody>
      </p:sp>
      <p:pic>
        <p:nvPicPr>
          <p:cNvPr id="239" name="Google Shape;239;p18"/>
          <p:cNvPicPr preferRelativeResize="0"/>
          <p:nvPr/>
        </p:nvPicPr>
        <p:blipFill rotWithShape="1">
          <a:blip r:embed="rId3">
            <a:alphaModFix/>
          </a:blip>
          <a:srcRect b="0" l="0" r="0" t="0"/>
          <a:stretch/>
        </p:blipFill>
        <p:spPr>
          <a:xfrm>
            <a:off x="910700" y="2303575"/>
            <a:ext cx="1943100" cy="952500"/>
          </a:xfrm>
          <a:prstGeom prst="rect">
            <a:avLst/>
          </a:prstGeom>
          <a:noFill/>
          <a:ln>
            <a:noFill/>
          </a:ln>
        </p:spPr>
      </p:pic>
      <p:pic>
        <p:nvPicPr>
          <p:cNvPr id="240" name="Google Shape;240;p18"/>
          <p:cNvPicPr preferRelativeResize="0"/>
          <p:nvPr/>
        </p:nvPicPr>
        <p:blipFill rotWithShape="1">
          <a:blip r:embed="rId4">
            <a:alphaModFix/>
          </a:blip>
          <a:srcRect b="0" l="0" r="0" t="0"/>
          <a:stretch/>
        </p:blipFill>
        <p:spPr>
          <a:xfrm>
            <a:off x="910700" y="3683750"/>
            <a:ext cx="933450" cy="476250"/>
          </a:xfrm>
          <a:prstGeom prst="rect">
            <a:avLst/>
          </a:prstGeom>
          <a:noFill/>
          <a:ln>
            <a:noFill/>
          </a:ln>
        </p:spPr>
      </p:pic>
      <p:sp>
        <p:nvSpPr>
          <p:cNvPr id="241" name="Google Shape;241;p18"/>
          <p:cNvSpPr txBox="1"/>
          <p:nvPr>
            <p:ph idx="1" type="body"/>
          </p:nvPr>
        </p:nvSpPr>
        <p:spPr>
          <a:xfrm>
            <a:off x="3684775" y="501950"/>
            <a:ext cx="2499000" cy="401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Then</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                  </a:t>
            </a:r>
            <a:endParaRPr/>
          </a:p>
          <a:p>
            <a:pPr indent="0" lvl="0" marL="0" rtl="0" algn="l">
              <a:lnSpc>
                <a:spcPct val="115000"/>
              </a:lnSpc>
              <a:spcBef>
                <a:spcPts val="0"/>
              </a:spcBef>
              <a:spcAft>
                <a:spcPts val="0"/>
              </a:spcAft>
              <a:buSzPts val="1300"/>
              <a:buNone/>
            </a:pPr>
            <a:r>
              <a:rPr lang="en"/>
              <a:t> because it’s the first time this happens</a:t>
            </a:r>
            <a:endParaRPr/>
          </a:p>
          <a:p>
            <a:pPr indent="0" lvl="0" marL="0" rtl="0" algn="l">
              <a:lnSpc>
                <a:spcPct val="115000"/>
              </a:lnSpc>
              <a:spcBef>
                <a:spcPts val="0"/>
              </a:spcBef>
              <a:spcAft>
                <a:spcPts val="0"/>
              </a:spcAft>
              <a:buSzPts val="1300"/>
              <a:buNone/>
            </a:pPr>
            <a:r>
              <a:rPr lang="en"/>
              <a:t>So</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The distance is</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And travelling at one unit/second, it’s also the time taken.</a:t>
            </a:r>
            <a:endParaRPr/>
          </a:p>
        </p:txBody>
      </p:sp>
      <p:pic>
        <p:nvPicPr>
          <p:cNvPr id="242" name="Google Shape;242;p18"/>
          <p:cNvPicPr preferRelativeResize="0"/>
          <p:nvPr/>
        </p:nvPicPr>
        <p:blipFill rotWithShape="1">
          <a:blip r:embed="rId5">
            <a:alphaModFix/>
          </a:blip>
          <a:srcRect b="0" l="0" r="0" t="0"/>
          <a:stretch/>
        </p:blipFill>
        <p:spPr>
          <a:xfrm>
            <a:off x="3756225" y="845600"/>
            <a:ext cx="885825" cy="504825"/>
          </a:xfrm>
          <a:prstGeom prst="rect">
            <a:avLst/>
          </a:prstGeom>
          <a:noFill/>
          <a:ln>
            <a:noFill/>
          </a:ln>
        </p:spPr>
      </p:pic>
      <p:pic>
        <p:nvPicPr>
          <p:cNvPr id="243" name="Google Shape;243;p18"/>
          <p:cNvPicPr preferRelativeResize="0"/>
          <p:nvPr/>
        </p:nvPicPr>
        <p:blipFill rotWithShape="1">
          <a:blip r:embed="rId6">
            <a:alphaModFix/>
          </a:blip>
          <a:srcRect b="0" l="0" r="0" t="0"/>
          <a:stretch/>
        </p:blipFill>
        <p:spPr>
          <a:xfrm>
            <a:off x="3756213" y="1252775"/>
            <a:ext cx="1171575" cy="295275"/>
          </a:xfrm>
          <a:prstGeom prst="rect">
            <a:avLst/>
          </a:prstGeom>
          <a:noFill/>
          <a:ln>
            <a:noFill/>
          </a:ln>
        </p:spPr>
      </p:pic>
      <p:pic>
        <p:nvPicPr>
          <p:cNvPr id="244" name="Google Shape;244;p18"/>
          <p:cNvPicPr preferRelativeResize="0"/>
          <p:nvPr/>
        </p:nvPicPr>
        <p:blipFill rotWithShape="1">
          <a:blip r:embed="rId7">
            <a:alphaModFix/>
          </a:blip>
          <a:srcRect b="0" l="0" r="0" t="0"/>
          <a:stretch/>
        </p:blipFill>
        <p:spPr>
          <a:xfrm>
            <a:off x="3997600" y="2507050"/>
            <a:ext cx="1457325" cy="1190625"/>
          </a:xfrm>
          <a:prstGeom prst="rect">
            <a:avLst/>
          </a:prstGeom>
          <a:noFill/>
          <a:ln>
            <a:noFill/>
          </a:ln>
        </p:spPr>
      </p:pic>
      <p:pic>
        <p:nvPicPr>
          <p:cNvPr id="245" name="Google Shape;245;p18"/>
          <p:cNvPicPr preferRelativeResize="0"/>
          <p:nvPr/>
        </p:nvPicPr>
        <p:blipFill rotWithShape="1">
          <a:blip r:embed="rId8">
            <a:alphaModFix/>
          </a:blip>
          <a:srcRect b="0" l="0" r="0" t="0"/>
          <a:stretch/>
        </p:blipFill>
        <p:spPr>
          <a:xfrm>
            <a:off x="3808600" y="3975050"/>
            <a:ext cx="1066800" cy="428625"/>
          </a:xfrm>
          <a:prstGeom prst="rect">
            <a:avLst/>
          </a:prstGeom>
          <a:noFill/>
          <a:ln>
            <a:noFill/>
          </a:ln>
        </p:spPr>
      </p:pic>
      <p:sp>
        <p:nvSpPr>
          <p:cNvPr id="246" name="Google Shape;246;p18"/>
          <p:cNvSpPr txBox="1"/>
          <p:nvPr>
            <p:ph idx="1" type="body"/>
          </p:nvPr>
        </p:nvSpPr>
        <p:spPr>
          <a:xfrm>
            <a:off x="6259400" y="660075"/>
            <a:ext cx="2629500" cy="31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You can also see that the output will never be -1.</a:t>
            </a:r>
            <a:endParaRPr/>
          </a:p>
          <a:p>
            <a:pPr indent="0" lvl="0" marL="0" rtl="0" algn="l">
              <a:lnSpc>
                <a:spcPct val="115000"/>
              </a:lnSpc>
              <a:spcBef>
                <a:spcPts val="1600"/>
              </a:spcBef>
              <a:spcAft>
                <a:spcPts val="0"/>
              </a:spcAft>
              <a:buSzPts val="1300"/>
              <a:buNone/>
            </a:pPr>
            <a:r>
              <a:rPr lang="en"/>
              <a:t>Remember the special cases where x=0 or y=0, where the point only travels in one direction.</a:t>
            </a:r>
            <a:endParaRPr/>
          </a:p>
          <a:p>
            <a:pPr indent="0" lvl="0" marL="0" rtl="0" algn="l">
              <a:lnSpc>
                <a:spcPct val="115000"/>
              </a:lnSpc>
              <a:spcBef>
                <a:spcPts val="1600"/>
              </a:spcBef>
              <a:spcAft>
                <a:spcPts val="0"/>
              </a:spcAft>
              <a:buSzPts val="1300"/>
              <a:buNone/>
            </a:pPr>
            <a:r>
              <a:rPr lang="en"/>
              <a:t>Also remember to store your output as a double to avoid integer overflow.</a:t>
            </a:r>
            <a:endParaRPr/>
          </a:p>
          <a:p>
            <a:pPr indent="0" lvl="0" marL="0" rtl="0" algn="l">
              <a:lnSpc>
                <a:spcPct val="115000"/>
              </a:lnSpc>
              <a:spcBef>
                <a:spcPts val="1600"/>
              </a:spcBef>
              <a:spcAft>
                <a:spcPts val="0"/>
              </a:spcAft>
              <a:buSzPts val="1300"/>
              <a:buNone/>
            </a:pPr>
            <a:r>
              <a:rPr lang="en"/>
              <a:t>Time complexity: O(log(max(x,y,W,H)))</a:t>
            </a:r>
            <a:endParaRPr/>
          </a:p>
          <a:p>
            <a:pPr indent="0" lvl="0" marL="0" rtl="0" algn="l">
              <a:lnSpc>
                <a:spcPct val="115000"/>
              </a:lnSpc>
              <a:spcBef>
                <a:spcPts val="1600"/>
              </a:spcBef>
              <a:spcAft>
                <a:spcPts val="1600"/>
              </a:spcAft>
              <a:buSzPts val="1300"/>
              <a:buNone/>
            </a:pPr>
            <a:r>
              <a:rPr lang="en"/>
              <a:t>Key concepts needed: Simple math</a:t>
            </a:r>
            <a:endParaRPr/>
          </a:p>
        </p:txBody>
      </p:sp>
      <p:pic>
        <p:nvPicPr>
          <p:cNvPr id="247" name="Google Shape;247;p18"/>
          <p:cNvPicPr preferRelativeResize="0"/>
          <p:nvPr/>
        </p:nvPicPr>
        <p:blipFill rotWithShape="1">
          <a:blip r:embed="rId9">
            <a:alphaModFix/>
          </a:blip>
          <a:srcRect b="0" l="0" r="0" t="0"/>
          <a:stretch/>
        </p:blipFill>
        <p:spPr>
          <a:xfrm>
            <a:off x="3808600" y="1548050"/>
            <a:ext cx="1169187" cy="319450"/>
          </a:xfrm>
          <a:prstGeom prst="rect">
            <a:avLst/>
          </a:prstGeom>
          <a:noFill/>
          <a:ln>
            <a:noFill/>
          </a:ln>
        </p:spPr>
      </p:pic>
      <p:pic>
        <p:nvPicPr>
          <p:cNvPr id="248" name="Google Shape;248;p18"/>
          <p:cNvPicPr preferRelativeResize="0"/>
          <p:nvPr/>
        </p:nvPicPr>
        <p:blipFill rotWithShape="1">
          <a:blip r:embed="rId9">
            <a:alphaModFix/>
          </a:blip>
          <a:srcRect b="28666" l="14712" r="59410" t="0"/>
          <a:stretch/>
        </p:blipFill>
        <p:spPr>
          <a:xfrm>
            <a:off x="4446475" y="2457813"/>
            <a:ext cx="302550" cy="227875"/>
          </a:xfrm>
          <a:prstGeom prst="rect">
            <a:avLst/>
          </a:prstGeom>
          <a:noFill/>
          <a:ln>
            <a:noFill/>
          </a:ln>
        </p:spPr>
      </p:pic>
      <p:pic>
        <p:nvPicPr>
          <p:cNvPr id="249" name="Google Shape;249;p18"/>
          <p:cNvPicPr preferRelativeResize="0"/>
          <p:nvPr/>
        </p:nvPicPr>
        <p:blipFill rotWithShape="1">
          <a:blip r:embed="rId9">
            <a:alphaModFix/>
          </a:blip>
          <a:srcRect b="28666" l="14712" r="59410" t="0"/>
          <a:stretch/>
        </p:blipFill>
        <p:spPr>
          <a:xfrm>
            <a:off x="4446475" y="3216425"/>
            <a:ext cx="302550" cy="22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9"/>
          <p:cNvSpPr txBox="1"/>
          <p:nvPr>
            <p:ph type="title"/>
          </p:nvPr>
        </p:nvSpPr>
        <p:spPr>
          <a:xfrm>
            <a:off x="2931750" y="216675"/>
            <a:ext cx="3280500" cy="74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Code (c++)</a:t>
            </a:r>
            <a:endParaRPr/>
          </a:p>
        </p:txBody>
      </p:sp>
      <p:pic>
        <p:nvPicPr>
          <p:cNvPr id="255" name="Google Shape;255;p19"/>
          <p:cNvPicPr preferRelativeResize="0"/>
          <p:nvPr/>
        </p:nvPicPr>
        <p:blipFill rotWithShape="1">
          <a:blip r:embed="rId3">
            <a:alphaModFix/>
          </a:blip>
          <a:srcRect b="25920" l="0" r="0" t="0"/>
          <a:stretch/>
        </p:blipFill>
        <p:spPr>
          <a:xfrm>
            <a:off x="152400" y="1268175"/>
            <a:ext cx="4891650" cy="2870850"/>
          </a:xfrm>
          <a:prstGeom prst="rect">
            <a:avLst/>
          </a:prstGeom>
          <a:noFill/>
          <a:ln>
            <a:noFill/>
          </a:ln>
        </p:spPr>
      </p:pic>
      <p:pic>
        <p:nvPicPr>
          <p:cNvPr id="256" name="Google Shape;256;p19"/>
          <p:cNvPicPr preferRelativeResize="0"/>
          <p:nvPr/>
        </p:nvPicPr>
        <p:blipFill rotWithShape="1">
          <a:blip r:embed="rId3">
            <a:alphaModFix/>
          </a:blip>
          <a:srcRect b="0" l="0" r="0" t="37716"/>
          <a:stretch/>
        </p:blipFill>
        <p:spPr>
          <a:xfrm>
            <a:off x="152400" y="2108250"/>
            <a:ext cx="4891650" cy="2413625"/>
          </a:xfrm>
          <a:prstGeom prst="rect">
            <a:avLst/>
          </a:prstGeom>
          <a:noFill/>
          <a:ln>
            <a:noFill/>
          </a:ln>
        </p:spPr>
      </p:pic>
      <p:pic>
        <p:nvPicPr>
          <p:cNvPr id="257" name="Google Shape;257;p19"/>
          <p:cNvPicPr preferRelativeResize="0"/>
          <p:nvPr/>
        </p:nvPicPr>
        <p:blipFill rotWithShape="1">
          <a:blip r:embed="rId4">
            <a:alphaModFix/>
          </a:blip>
          <a:srcRect b="0" l="0" r="5694" t="0"/>
          <a:stretch/>
        </p:blipFill>
        <p:spPr>
          <a:xfrm>
            <a:off x="152400" y="1115775"/>
            <a:ext cx="3752500" cy="15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20"/>
          <p:cNvPicPr preferRelativeResize="0"/>
          <p:nvPr/>
        </p:nvPicPr>
        <p:blipFill rotWithShape="1">
          <a:blip r:embed="rId3">
            <a:alphaModFix/>
          </a:blip>
          <a:srcRect b="0" l="0" r="0" t="0"/>
          <a:stretch/>
        </p:blipFill>
        <p:spPr>
          <a:xfrm>
            <a:off x="693375" y="385763"/>
            <a:ext cx="7362825" cy="4371975"/>
          </a:xfrm>
          <a:prstGeom prst="rect">
            <a:avLst/>
          </a:prstGeom>
          <a:noFill/>
          <a:ln>
            <a:noFill/>
          </a:ln>
        </p:spPr>
      </p:pic>
      <p:pic>
        <p:nvPicPr>
          <p:cNvPr id="263" name="Google Shape;263;p20"/>
          <p:cNvPicPr preferRelativeResize="0"/>
          <p:nvPr/>
        </p:nvPicPr>
        <p:blipFill>
          <a:blip r:embed="rId4">
            <a:alphaModFix/>
          </a:blip>
          <a:stretch>
            <a:fillRect/>
          </a:stretch>
        </p:blipFill>
        <p:spPr>
          <a:xfrm>
            <a:off x="6134000" y="2247170"/>
            <a:ext cx="1449300" cy="1949275"/>
          </a:xfrm>
          <a:prstGeom prst="rect">
            <a:avLst/>
          </a:prstGeom>
          <a:noFill/>
          <a:ln>
            <a:noFill/>
          </a:ln>
        </p:spPr>
      </p:pic>
      <p:pic>
        <p:nvPicPr>
          <p:cNvPr id="264" name="Google Shape;264;p20"/>
          <p:cNvPicPr preferRelativeResize="0"/>
          <p:nvPr/>
        </p:nvPicPr>
        <p:blipFill>
          <a:blip r:embed="rId5">
            <a:alphaModFix/>
          </a:blip>
          <a:stretch>
            <a:fillRect/>
          </a:stretch>
        </p:blipFill>
        <p:spPr>
          <a:xfrm>
            <a:off x="7476925" y="2247170"/>
            <a:ext cx="1200800" cy="1337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b="11775" l="0" r="0" t="20975"/>
          <a:stretch/>
        </p:blipFill>
        <p:spPr>
          <a:xfrm>
            <a:off x="202475" y="1698625"/>
            <a:ext cx="8744551" cy="1627926"/>
          </a:xfrm>
          <a:prstGeom prst="rect">
            <a:avLst/>
          </a:prstGeom>
          <a:noFill/>
          <a:ln>
            <a:noFill/>
          </a:ln>
        </p:spPr>
      </p:pic>
      <p:pic>
        <p:nvPicPr>
          <p:cNvPr id="135" name="Google Shape;135;p2"/>
          <p:cNvPicPr preferRelativeResize="0"/>
          <p:nvPr/>
        </p:nvPicPr>
        <p:blipFill rotWithShape="1">
          <a:blip r:embed="rId4">
            <a:alphaModFix/>
          </a:blip>
          <a:srcRect b="60855" l="0" r="0" t="0"/>
          <a:stretch/>
        </p:blipFill>
        <p:spPr>
          <a:xfrm>
            <a:off x="202475" y="3326550"/>
            <a:ext cx="8744551" cy="1627926"/>
          </a:xfrm>
          <a:prstGeom prst="rect">
            <a:avLst/>
          </a:prstGeom>
          <a:noFill/>
          <a:ln>
            <a:noFill/>
          </a:ln>
        </p:spPr>
      </p:pic>
      <p:pic>
        <p:nvPicPr>
          <p:cNvPr id="136" name="Google Shape;136;p2"/>
          <p:cNvPicPr preferRelativeResize="0"/>
          <p:nvPr/>
        </p:nvPicPr>
        <p:blipFill rotWithShape="1">
          <a:blip r:embed="rId5">
            <a:alphaModFix/>
          </a:blip>
          <a:srcRect b="0" l="0" r="0" t="0"/>
          <a:stretch/>
        </p:blipFill>
        <p:spPr>
          <a:xfrm>
            <a:off x="4968788" y="1869638"/>
            <a:ext cx="1285875" cy="1285875"/>
          </a:xfrm>
          <a:prstGeom prst="rect">
            <a:avLst/>
          </a:prstGeom>
          <a:noFill/>
          <a:ln>
            <a:noFill/>
          </a:ln>
        </p:spPr>
      </p:pic>
      <p:pic>
        <p:nvPicPr>
          <p:cNvPr id="137" name="Google Shape;137;p2"/>
          <p:cNvPicPr preferRelativeResize="0"/>
          <p:nvPr/>
        </p:nvPicPr>
        <p:blipFill rotWithShape="1">
          <a:blip r:embed="rId6">
            <a:alphaModFix/>
          </a:blip>
          <a:srcRect b="47060" l="0" r="0" t="22092"/>
          <a:stretch/>
        </p:blipFill>
        <p:spPr>
          <a:xfrm>
            <a:off x="202475" y="199750"/>
            <a:ext cx="8744551" cy="1498876"/>
          </a:xfrm>
          <a:prstGeom prst="rect">
            <a:avLst/>
          </a:prstGeom>
          <a:noFill/>
          <a:ln>
            <a:noFill/>
          </a:ln>
        </p:spPr>
      </p:pic>
      <p:sp>
        <p:nvSpPr>
          <p:cNvPr id="138" name="Google Shape;138;p2"/>
          <p:cNvSpPr txBox="1"/>
          <p:nvPr>
            <p:ph type="title"/>
          </p:nvPr>
        </p:nvSpPr>
        <p:spPr>
          <a:xfrm>
            <a:off x="294800" y="254700"/>
            <a:ext cx="2826300" cy="627600"/>
          </a:xfrm>
          <a:prstGeom prst="rect">
            <a:avLst/>
          </a:prstGeom>
          <a:solidFill>
            <a:srgbClr val="F3F3F3">
              <a:alpha val="47843"/>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Problemsetters</a:t>
            </a:r>
            <a:endParaRPr/>
          </a:p>
        </p:txBody>
      </p:sp>
      <p:sp>
        <p:nvSpPr>
          <p:cNvPr id="139" name="Google Shape;139;p2"/>
          <p:cNvSpPr txBox="1"/>
          <p:nvPr>
            <p:ph type="title"/>
          </p:nvPr>
        </p:nvSpPr>
        <p:spPr>
          <a:xfrm>
            <a:off x="6833025" y="1830275"/>
            <a:ext cx="1857900" cy="685800"/>
          </a:xfrm>
          <a:prstGeom prst="rect">
            <a:avLst/>
          </a:prstGeom>
          <a:solidFill>
            <a:srgbClr val="F3F3F3">
              <a:alpha val="47843"/>
            </a:srgbClr>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a:solidFill>
                  <a:srgbClr val="000000"/>
                </a:solidFill>
              </a:rPr>
              <a:t>Testers</a:t>
            </a:r>
            <a:endParaRPr b="1">
              <a:solidFill>
                <a:srgbClr val="000000"/>
              </a:solidFill>
            </a:endParaRPr>
          </a:p>
        </p:txBody>
      </p:sp>
      <p:sp>
        <p:nvSpPr>
          <p:cNvPr id="140" name="Google Shape;140;p2"/>
          <p:cNvSpPr txBox="1"/>
          <p:nvPr>
            <p:ph type="title"/>
          </p:nvPr>
        </p:nvSpPr>
        <p:spPr>
          <a:xfrm>
            <a:off x="477925" y="3400725"/>
            <a:ext cx="1344900" cy="685800"/>
          </a:xfrm>
          <a:prstGeom prst="rect">
            <a:avLst/>
          </a:prstGeom>
          <a:solidFill>
            <a:srgbClr val="F3F3F3">
              <a:alpha val="47843"/>
            </a:srgbClr>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000000"/>
                </a:solidFill>
              </a:rPr>
              <a:t>Other</a:t>
            </a:r>
            <a:endParaRPr>
              <a:solidFill>
                <a:srgbClr val="000000"/>
              </a:solidFill>
            </a:endParaRPr>
          </a:p>
        </p:txBody>
      </p:sp>
      <p:pic>
        <p:nvPicPr>
          <p:cNvPr id="141" name="Google Shape;141;p2"/>
          <p:cNvPicPr preferRelativeResize="0"/>
          <p:nvPr/>
        </p:nvPicPr>
        <p:blipFill rotWithShape="1">
          <a:blip r:embed="rId7">
            <a:alphaModFix/>
          </a:blip>
          <a:srcRect b="0" l="0" r="0" t="0"/>
          <a:stretch/>
        </p:blipFill>
        <p:spPr>
          <a:xfrm>
            <a:off x="361238" y="1928800"/>
            <a:ext cx="1285875" cy="1285875"/>
          </a:xfrm>
          <a:prstGeom prst="rect">
            <a:avLst/>
          </a:prstGeom>
          <a:noFill/>
          <a:ln>
            <a:noFill/>
          </a:ln>
        </p:spPr>
      </p:pic>
      <p:pic>
        <p:nvPicPr>
          <p:cNvPr id="142" name="Google Shape;142;p2"/>
          <p:cNvPicPr preferRelativeResize="0"/>
          <p:nvPr/>
        </p:nvPicPr>
        <p:blipFill rotWithShape="1">
          <a:blip r:embed="rId8">
            <a:alphaModFix/>
          </a:blip>
          <a:srcRect b="0" l="0" r="0" t="0"/>
          <a:stretch/>
        </p:blipFill>
        <p:spPr>
          <a:xfrm>
            <a:off x="1946488" y="1928800"/>
            <a:ext cx="1285875" cy="1285875"/>
          </a:xfrm>
          <a:prstGeom prst="rect">
            <a:avLst/>
          </a:prstGeom>
          <a:noFill/>
          <a:ln>
            <a:noFill/>
          </a:ln>
        </p:spPr>
      </p:pic>
      <p:pic>
        <p:nvPicPr>
          <p:cNvPr id="143" name="Google Shape;143;p2"/>
          <p:cNvPicPr preferRelativeResize="0"/>
          <p:nvPr/>
        </p:nvPicPr>
        <p:blipFill rotWithShape="1">
          <a:blip r:embed="rId9">
            <a:alphaModFix/>
          </a:blip>
          <a:srcRect b="0" l="0" r="0" t="0"/>
          <a:stretch/>
        </p:blipFill>
        <p:spPr>
          <a:xfrm>
            <a:off x="3431563" y="1869650"/>
            <a:ext cx="1285875" cy="1285875"/>
          </a:xfrm>
          <a:prstGeom prst="rect">
            <a:avLst/>
          </a:prstGeom>
          <a:noFill/>
          <a:ln>
            <a:noFill/>
          </a:ln>
        </p:spPr>
      </p:pic>
      <p:pic>
        <p:nvPicPr>
          <p:cNvPr id="144" name="Google Shape;144;p2"/>
          <p:cNvPicPr preferRelativeResize="0"/>
          <p:nvPr/>
        </p:nvPicPr>
        <p:blipFill rotWithShape="1">
          <a:blip r:embed="rId10">
            <a:alphaModFix/>
          </a:blip>
          <a:srcRect b="0" l="0" r="0" t="0"/>
          <a:stretch/>
        </p:blipFill>
        <p:spPr>
          <a:xfrm>
            <a:off x="7469888" y="3497563"/>
            <a:ext cx="1285875" cy="1285875"/>
          </a:xfrm>
          <a:prstGeom prst="rect">
            <a:avLst/>
          </a:prstGeom>
          <a:noFill/>
          <a:ln>
            <a:noFill/>
          </a:ln>
        </p:spPr>
      </p:pic>
      <p:sp>
        <p:nvSpPr>
          <p:cNvPr id="145" name="Google Shape;145;p2"/>
          <p:cNvSpPr txBox="1"/>
          <p:nvPr/>
        </p:nvSpPr>
        <p:spPr>
          <a:xfrm>
            <a:off x="2595975" y="4387950"/>
            <a:ext cx="5579400" cy="6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00"/>
                </a:solidFill>
                <a:latin typeface="Calibri"/>
                <a:ea typeface="Calibri"/>
                <a:cs typeface="Calibri"/>
                <a:sym typeface="Calibri"/>
              </a:rPr>
              <a:t>Do the problems bobliu</a:t>
            </a:r>
            <a:endParaRPr b="0" i="0" sz="1400" u="none" cap="none" strike="noStrike">
              <a:solidFill>
                <a:srgbClr val="FFFF00"/>
              </a:solidFill>
              <a:latin typeface="Calibri"/>
              <a:ea typeface="Calibri"/>
              <a:cs typeface="Calibri"/>
              <a:sym typeface="Calibri"/>
            </a:endParaRPr>
          </a:p>
        </p:txBody>
      </p:sp>
      <p:pic>
        <p:nvPicPr>
          <p:cNvPr id="146" name="Google Shape;146;p2"/>
          <p:cNvPicPr preferRelativeResize="0"/>
          <p:nvPr/>
        </p:nvPicPr>
        <p:blipFill>
          <a:blip r:embed="rId11">
            <a:alphaModFix/>
          </a:blip>
          <a:stretch>
            <a:fillRect/>
          </a:stretch>
        </p:blipFill>
        <p:spPr>
          <a:xfrm>
            <a:off x="7469900" y="306250"/>
            <a:ext cx="1285875" cy="1285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Subtask 1</a:t>
            </a:r>
            <a:endParaRPr/>
          </a:p>
        </p:txBody>
      </p:sp>
      <p:sp>
        <p:nvSpPr>
          <p:cNvPr id="270" name="Google Shape;270;p21"/>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Calculate the distance between 2 nodes using BFS or DFS. Calculate the distance travelled for every order of visiting the nodes and find the minimum.</a:t>
            </a:r>
            <a:endParaRPr/>
          </a:p>
          <a:p>
            <a:pPr indent="0" lvl="0" marL="0" rtl="0" algn="l">
              <a:lnSpc>
                <a:spcPct val="115000"/>
              </a:lnSpc>
              <a:spcBef>
                <a:spcPts val="1600"/>
              </a:spcBef>
              <a:spcAft>
                <a:spcPts val="0"/>
              </a:spcAft>
              <a:buSzPts val="1300"/>
              <a:buNone/>
            </a:pPr>
            <a:r>
              <a:rPr lang="en"/>
              <a:t>Time complexity: N * 2</a:t>
            </a:r>
            <a:r>
              <a:rPr baseline="30000" lang="en"/>
              <a:t>D</a:t>
            </a:r>
            <a:endParaRPr baseline="30000"/>
          </a:p>
          <a:p>
            <a:pPr indent="0" lvl="0" marL="0" rtl="0" algn="l">
              <a:lnSpc>
                <a:spcPct val="115000"/>
              </a:lnSpc>
              <a:spcBef>
                <a:spcPts val="1600"/>
              </a:spcBef>
              <a:spcAft>
                <a:spcPts val="1600"/>
              </a:spcAft>
              <a:buSzPts val="1300"/>
              <a:buNone/>
            </a:pPr>
            <a:r>
              <a:rPr lang="en"/>
              <a:t>Key concepts required: graph theory, brute force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777525" y="28797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Subtask 2</a:t>
            </a:r>
            <a:endParaRPr/>
          </a:p>
        </p:txBody>
      </p:sp>
      <p:sp>
        <p:nvSpPr>
          <p:cNvPr id="276" name="Google Shape;276;p22"/>
          <p:cNvSpPr txBox="1"/>
          <p:nvPr>
            <p:ph idx="1" type="body"/>
          </p:nvPr>
        </p:nvSpPr>
        <p:spPr>
          <a:xfrm>
            <a:off x="819150" y="832275"/>
            <a:ext cx="7505700" cy="393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Precompute the distance between any two nodes by doing a DFS or BFS from each node.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If nodes a</a:t>
            </a:r>
            <a:r>
              <a:rPr baseline="-25000" lang="en"/>
              <a:t>1</a:t>
            </a:r>
            <a:r>
              <a:rPr lang="en"/>
              <a:t> and b</a:t>
            </a:r>
            <a:r>
              <a:rPr baseline="-25000" lang="en"/>
              <a:t>1</a:t>
            </a:r>
            <a:r>
              <a:rPr lang="en"/>
              <a:t> had bananas yesterday, and nodes a</a:t>
            </a:r>
            <a:r>
              <a:rPr baseline="-25000" lang="en"/>
              <a:t>2</a:t>
            </a:r>
            <a:r>
              <a:rPr lang="en"/>
              <a:t> and b</a:t>
            </a:r>
            <a:r>
              <a:rPr baseline="-25000" lang="en"/>
              <a:t>2</a:t>
            </a:r>
            <a:r>
              <a:rPr lang="en"/>
              <a:t> had bananas today, you have four options today:</a:t>
            </a:r>
            <a:endParaRPr/>
          </a:p>
          <a:p>
            <a:pPr indent="0" lvl="0" marL="0" rtl="0" algn="l">
              <a:lnSpc>
                <a:spcPct val="115000"/>
              </a:lnSpc>
              <a:spcBef>
                <a:spcPts val="0"/>
              </a:spcBef>
              <a:spcAft>
                <a:spcPts val="0"/>
              </a:spcAft>
              <a:buSzPts val="1300"/>
              <a:buNone/>
            </a:pPr>
            <a:r>
              <a:rPr lang="en"/>
              <a:t>a</a:t>
            </a:r>
            <a:r>
              <a:rPr baseline="-25000" lang="en"/>
              <a:t>1</a:t>
            </a:r>
            <a:r>
              <a:rPr lang="en"/>
              <a:t> to a</a:t>
            </a:r>
            <a:r>
              <a:rPr baseline="-25000" lang="en"/>
              <a:t>2</a:t>
            </a:r>
            <a:r>
              <a:rPr lang="en"/>
              <a:t> to b</a:t>
            </a:r>
            <a:r>
              <a:rPr baseline="-25000" lang="en"/>
              <a:t>2</a:t>
            </a:r>
            <a:r>
              <a:rPr lang="en"/>
              <a:t>,     a</a:t>
            </a:r>
            <a:r>
              <a:rPr baseline="-25000" lang="en"/>
              <a:t>1</a:t>
            </a:r>
            <a:r>
              <a:rPr baseline="30000" lang="en"/>
              <a:t> </a:t>
            </a:r>
            <a:r>
              <a:rPr lang="en"/>
              <a:t>to b</a:t>
            </a:r>
            <a:r>
              <a:rPr baseline="-25000" lang="en"/>
              <a:t>2</a:t>
            </a:r>
            <a:r>
              <a:rPr lang="en"/>
              <a:t> to a</a:t>
            </a:r>
            <a:r>
              <a:rPr baseline="-25000" lang="en"/>
              <a:t>2</a:t>
            </a:r>
            <a:r>
              <a:rPr lang="en"/>
              <a:t>,        b</a:t>
            </a:r>
            <a:r>
              <a:rPr baseline="-25000" lang="en"/>
              <a:t>1</a:t>
            </a:r>
            <a:r>
              <a:rPr lang="en"/>
              <a:t> to a</a:t>
            </a:r>
            <a:r>
              <a:rPr baseline="-25000" lang="en"/>
              <a:t>2</a:t>
            </a:r>
            <a:r>
              <a:rPr lang="en"/>
              <a:t> to b</a:t>
            </a:r>
            <a:r>
              <a:rPr baseline="-25000" lang="en"/>
              <a:t>2</a:t>
            </a:r>
            <a:r>
              <a:rPr lang="en"/>
              <a:t>,        b</a:t>
            </a:r>
            <a:r>
              <a:rPr baseline="-25000" lang="en"/>
              <a:t>1</a:t>
            </a:r>
            <a:r>
              <a:rPr lang="en"/>
              <a:t> to b</a:t>
            </a:r>
            <a:r>
              <a:rPr baseline="-25000" lang="en"/>
              <a:t>2</a:t>
            </a:r>
            <a:r>
              <a:rPr lang="en"/>
              <a:t> to a</a:t>
            </a:r>
            <a:r>
              <a:rPr baseline="-25000" lang="en"/>
              <a:t>2</a:t>
            </a:r>
            <a:endParaRPr baseline="-25000"/>
          </a:p>
          <a:p>
            <a:pPr indent="0" lvl="0" marL="0" rtl="0" algn="l">
              <a:lnSpc>
                <a:spcPct val="115000"/>
              </a:lnSpc>
              <a:spcBef>
                <a:spcPts val="0"/>
              </a:spcBef>
              <a:spcAft>
                <a:spcPts val="0"/>
              </a:spcAft>
              <a:buSzPts val="1300"/>
              <a:buNone/>
            </a:pPr>
            <a:r>
              <a:rPr lang="en"/>
              <a:t>This can be solved using dynamic programming.</a:t>
            </a:r>
            <a:endParaRPr/>
          </a:p>
          <a:p>
            <a:pPr indent="0" lvl="0" marL="0" rtl="0" algn="l">
              <a:lnSpc>
                <a:spcPct val="115000"/>
              </a:lnSpc>
              <a:spcBef>
                <a:spcPts val="0"/>
              </a:spcBef>
              <a:spcAft>
                <a:spcPts val="0"/>
              </a:spcAft>
              <a:buSzPts val="1300"/>
              <a:buNone/>
            </a:pPr>
            <a:r>
              <a:rPr lang="en"/>
              <a:t>If dp[d][0] = distance travelled up to day d and ending on node a</a:t>
            </a:r>
            <a:r>
              <a:rPr baseline="-25000" lang="en"/>
              <a:t>2</a:t>
            </a:r>
            <a:r>
              <a:rPr lang="en"/>
              <a:t>, and dp[d][1] ending on node b</a:t>
            </a:r>
            <a:r>
              <a:rPr baseline="-25000" lang="en"/>
              <a:t>2</a:t>
            </a:r>
            <a:r>
              <a:rPr lang="en"/>
              <a:t>,</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And the answer is</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Because the monkey starts at node 1,</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Time complexity: N</a:t>
            </a:r>
            <a:r>
              <a:rPr baseline="30000" lang="en"/>
              <a:t>2</a:t>
            </a:r>
            <a:r>
              <a:rPr lang="en"/>
              <a:t>+D</a:t>
            </a:r>
            <a:endParaRPr/>
          </a:p>
          <a:p>
            <a:pPr indent="0" lvl="0" marL="0" rtl="0" algn="l">
              <a:lnSpc>
                <a:spcPct val="115000"/>
              </a:lnSpc>
              <a:spcBef>
                <a:spcPts val="0"/>
              </a:spcBef>
              <a:spcAft>
                <a:spcPts val="0"/>
              </a:spcAft>
              <a:buSzPts val="1300"/>
              <a:buNone/>
            </a:pPr>
            <a:r>
              <a:rPr lang="en"/>
              <a:t>Key concepts: graph theory, dynamic programming</a:t>
            </a:r>
            <a:endParaRPr/>
          </a:p>
        </p:txBody>
      </p:sp>
      <p:pic>
        <p:nvPicPr>
          <p:cNvPr id="277" name="Google Shape;277;p22"/>
          <p:cNvPicPr preferRelativeResize="0"/>
          <p:nvPr/>
        </p:nvPicPr>
        <p:blipFill rotWithShape="1">
          <a:blip r:embed="rId3">
            <a:alphaModFix/>
          </a:blip>
          <a:srcRect b="13251" l="0" r="0" t="17659"/>
          <a:stretch/>
        </p:blipFill>
        <p:spPr>
          <a:xfrm>
            <a:off x="2191475" y="3436150"/>
            <a:ext cx="2269550" cy="257350"/>
          </a:xfrm>
          <a:prstGeom prst="rect">
            <a:avLst/>
          </a:prstGeom>
          <a:noFill/>
          <a:ln>
            <a:noFill/>
          </a:ln>
        </p:spPr>
      </p:pic>
      <p:pic>
        <p:nvPicPr>
          <p:cNvPr id="278" name="Google Shape;278;p22"/>
          <p:cNvPicPr preferRelativeResize="0"/>
          <p:nvPr/>
        </p:nvPicPr>
        <p:blipFill rotWithShape="1">
          <a:blip r:embed="rId4">
            <a:alphaModFix/>
          </a:blip>
          <a:srcRect b="0" l="0" r="0" t="0"/>
          <a:stretch/>
        </p:blipFill>
        <p:spPr>
          <a:xfrm>
            <a:off x="3436125" y="3851623"/>
            <a:ext cx="3654925" cy="330075"/>
          </a:xfrm>
          <a:prstGeom prst="rect">
            <a:avLst/>
          </a:prstGeom>
          <a:noFill/>
          <a:ln>
            <a:noFill/>
          </a:ln>
        </p:spPr>
      </p:pic>
      <p:pic>
        <p:nvPicPr>
          <p:cNvPr id="279" name="Google Shape;279;p22"/>
          <p:cNvPicPr preferRelativeResize="0"/>
          <p:nvPr/>
        </p:nvPicPr>
        <p:blipFill rotWithShape="1">
          <a:blip r:embed="rId5">
            <a:alphaModFix/>
          </a:blip>
          <a:srcRect b="0" l="0" r="0" t="0"/>
          <a:stretch/>
        </p:blipFill>
        <p:spPr>
          <a:xfrm>
            <a:off x="890550" y="2615498"/>
            <a:ext cx="7676399" cy="662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Full solution</a:t>
            </a:r>
            <a:endParaRPr/>
          </a:p>
        </p:txBody>
      </p:sp>
      <p:pic>
        <p:nvPicPr>
          <p:cNvPr id="285" name="Google Shape;285;p23"/>
          <p:cNvPicPr preferRelativeResize="0"/>
          <p:nvPr/>
        </p:nvPicPr>
        <p:blipFill rotWithShape="1">
          <a:blip r:embed="rId4">
            <a:alphaModFix/>
          </a:blip>
          <a:srcRect b="0" l="0" r="0" t="0"/>
          <a:stretch/>
        </p:blipFill>
        <p:spPr>
          <a:xfrm>
            <a:off x="7006675" y="225400"/>
            <a:ext cx="1870700" cy="1870700"/>
          </a:xfrm>
          <a:prstGeom prst="rect">
            <a:avLst/>
          </a:prstGeom>
          <a:noFill/>
          <a:ln>
            <a:noFill/>
          </a:ln>
        </p:spPr>
      </p:pic>
      <p:sp>
        <p:nvSpPr>
          <p:cNvPr id="286" name="Google Shape;286;p2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This solution is similar to the solution to subtask 2. Instead of precomputing the distance between all pairs of nodes, we can find the distance between any two nodes by using their lowest common ancestor (LCA)</a:t>
            </a:r>
            <a:endParaRPr/>
          </a:p>
          <a:p>
            <a:pPr indent="0" lvl="0" marL="0" rtl="0" algn="l">
              <a:lnSpc>
                <a:spcPct val="115000"/>
              </a:lnSpc>
              <a:spcBef>
                <a:spcPts val="1600"/>
              </a:spcBef>
              <a:spcAft>
                <a:spcPts val="0"/>
              </a:spcAft>
              <a:buSzPts val="1300"/>
              <a:buNone/>
            </a:pPr>
            <a:r>
              <a:rPr lang="en"/>
              <a:t>Time complexity: N+Dlog(N) or NlogN+D</a:t>
            </a:r>
            <a:endParaRPr/>
          </a:p>
          <a:p>
            <a:pPr indent="0" lvl="0" marL="0" rtl="0" algn="l">
              <a:lnSpc>
                <a:spcPct val="115000"/>
              </a:lnSpc>
              <a:spcBef>
                <a:spcPts val="1600"/>
              </a:spcBef>
              <a:spcAft>
                <a:spcPts val="1600"/>
              </a:spcAft>
              <a:buSzPts val="1300"/>
              <a:buNone/>
            </a:pPr>
            <a:r>
              <a:rPr lang="en"/>
              <a:t>Key concepts: graph theory, dynamic programming, sparse table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4"/>
          <p:cNvSpPr txBox="1"/>
          <p:nvPr>
            <p:ph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600"/>
              <a:buNone/>
            </a:pPr>
            <a:r>
              <a:rPr lang="en"/>
              <a:t>Code (c++)</a:t>
            </a:r>
            <a:endParaRPr/>
          </a:p>
        </p:txBody>
      </p:sp>
      <p:sp>
        <p:nvSpPr>
          <p:cNvPr id="292" name="Google Shape;292;p24"/>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600"/>
              </a:spcBef>
              <a:spcAft>
                <a:spcPts val="1600"/>
              </a:spcAft>
              <a:buSzPts val="1300"/>
              <a:buNone/>
            </a:pPr>
            <a:r>
              <a:rPr b="1" lang="en" sz="1100" u="sng">
                <a:solidFill>
                  <a:schemeClr val="hlink"/>
                </a:solidFill>
                <a:latin typeface="Arial"/>
                <a:ea typeface="Arial"/>
                <a:cs typeface="Arial"/>
                <a:sym typeface="Arial"/>
                <a:hlinkClick r:id="rId3"/>
              </a:rPr>
              <a:t>https://codeforces.com/gym/104677/submission/227603818</a:t>
            </a:r>
            <a:r>
              <a:rPr b="1" lang="en" sz="1100">
                <a:latin typeface="Arial"/>
                <a:ea typeface="Arial"/>
                <a:cs typeface="Arial"/>
                <a:sym typeface="Arial"/>
              </a:rPr>
              <a:t> </a:t>
            </a:r>
            <a:endParaRPr b="1" sz="11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txBox="1"/>
          <p:nvPr/>
        </p:nvSpPr>
        <p:spPr>
          <a:xfrm>
            <a:off x="1977625" y="490250"/>
            <a:ext cx="4155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highlight>
                  <a:srgbClr val="FFFFFF"/>
                </a:highlight>
                <a:latin typeface="Calibri"/>
                <a:ea typeface="Calibri"/>
                <a:cs typeface="Calibri"/>
                <a:sym typeface="Calibri"/>
              </a:rPr>
              <a:t>5</a:t>
            </a:r>
            <a:endParaRPr b="1" i="0" sz="2400" u="none" cap="none" strike="noStrike">
              <a:solidFill>
                <a:srgbClr val="000000"/>
              </a:solidFill>
              <a:highlight>
                <a:srgbClr val="FFFFFF"/>
              </a:highlight>
              <a:latin typeface="Calibri"/>
              <a:ea typeface="Calibri"/>
              <a:cs typeface="Calibri"/>
              <a:sym typeface="Calibri"/>
            </a:endParaRPr>
          </a:p>
        </p:txBody>
      </p:sp>
      <p:pic>
        <p:nvPicPr>
          <p:cNvPr id="298" name="Google Shape;298;p25"/>
          <p:cNvPicPr preferRelativeResize="0"/>
          <p:nvPr/>
        </p:nvPicPr>
        <p:blipFill>
          <a:blip r:embed="rId3">
            <a:alphaModFix/>
          </a:blip>
          <a:stretch>
            <a:fillRect/>
          </a:stretch>
        </p:blipFill>
        <p:spPr>
          <a:xfrm>
            <a:off x="248425" y="252275"/>
            <a:ext cx="5372225" cy="4639425"/>
          </a:xfrm>
          <a:prstGeom prst="rect">
            <a:avLst/>
          </a:prstGeom>
          <a:noFill/>
          <a:ln>
            <a:noFill/>
          </a:ln>
        </p:spPr>
      </p:pic>
      <p:pic>
        <p:nvPicPr>
          <p:cNvPr id="299" name="Google Shape;299;p25"/>
          <p:cNvPicPr preferRelativeResize="0"/>
          <p:nvPr/>
        </p:nvPicPr>
        <p:blipFill>
          <a:blip r:embed="rId4">
            <a:alphaModFix/>
          </a:blip>
          <a:stretch>
            <a:fillRect/>
          </a:stretch>
        </p:blipFill>
        <p:spPr>
          <a:xfrm>
            <a:off x="6064350" y="304800"/>
            <a:ext cx="1797050" cy="4503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Subtask 1</a:t>
            </a:r>
            <a:endParaRPr/>
          </a:p>
        </p:txBody>
      </p:sp>
      <p:sp>
        <p:nvSpPr>
          <p:cNvPr id="305" name="Google Shape;305;p2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For each query, solve the 0-1 knapsack problem with items between l and r</a:t>
            </a:r>
            <a:endParaRPr/>
          </a:p>
          <a:p>
            <a:pPr indent="0" lvl="0" marL="0" rtl="0" algn="l">
              <a:lnSpc>
                <a:spcPct val="115000"/>
              </a:lnSpc>
              <a:spcBef>
                <a:spcPts val="1600"/>
              </a:spcBef>
              <a:spcAft>
                <a:spcPts val="0"/>
              </a:spcAft>
              <a:buSzPts val="1300"/>
              <a:buNone/>
            </a:pPr>
            <a:r>
              <a:rPr lang="en"/>
              <a:t>Key concepts: dynamic programming</a:t>
            </a:r>
            <a:endParaRPr/>
          </a:p>
          <a:p>
            <a:pPr indent="0" lvl="0" marL="0" rtl="0" algn="l">
              <a:lnSpc>
                <a:spcPct val="115000"/>
              </a:lnSpc>
              <a:spcBef>
                <a:spcPts val="1600"/>
              </a:spcBef>
              <a:spcAft>
                <a:spcPts val="1600"/>
              </a:spcAft>
              <a:buSzPts val="1300"/>
              <a:buNone/>
            </a:pPr>
            <a:r>
              <a:rPr lang="en"/>
              <a:t>Time complexity: </a:t>
            </a:r>
            <a:r>
              <a:rPr lang="en"/>
              <a:t>NTQ (=max(r-l)</a:t>
            </a:r>
            <a:r>
              <a:rPr lang="en"/>
              <a:t>*max(t)*Q)</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Subtask 2</a:t>
            </a:r>
            <a:endParaRPr/>
          </a:p>
        </p:txBody>
      </p:sp>
      <p:sp>
        <p:nvSpPr>
          <p:cNvPr id="311" name="Google Shape;311;p27"/>
          <p:cNvSpPr txBox="1"/>
          <p:nvPr>
            <p:ph idx="1" type="body"/>
          </p:nvPr>
        </p:nvSpPr>
        <p:spPr>
          <a:xfrm>
            <a:off x="819150" y="1556375"/>
            <a:ext cx="7505700" cy="288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Create a segment tree with each node storing the best value in range </a:t>
            </a:r>
            <a:r>
              <a:rPr b="1" lang="en"/>
              <a:t>l </a:t>
            </a:r>
            <a:r>
              <a:rPr lang="en"/>
              <a:t>to </a:t>
            </a:r>
            <a:r>
              <a:rPr b="1" lang="en"/>
              <a:t>r</a:t>
            </a:r>
            <a:r>
              <a:rPr lang="en"/>
              <a:t> for every time </a:t>
            </a:r>
            <a:r>
              <a:rPr b="1" lang="en"/>
              <a:t>t</a:t>
            </a:r>
            <a:r>
              <a:rPr lang="en"/>
              <a:t>. Two nodes can be merged by trying all T^2 combinations of time spent in the left and right node. Merge the nodes in range during a query to get the answer.</a:t>
            </a:r>
            <a:endParaRPr/>
          </a:p>
          <a:p>
            <a:pPr indent="0" lvl="0" marL="0" rtl="0" algn="l">
              <a:lnSpc>
                <a:spcPct val="115000"/>
              </a:lnSpc>
              <a:spcBef>
                <a:spcPts val="1600"/>
              </a:spcBef>
              <a:spcAft>
                <a:spcPts val="0"/>
              </a:spcAft>
              <a:buSzPts val="1300"/>
              <a:buNone/>
            </a:pPr>
            <a:r>
              <a:rPr lang="en"/>
              <a:t> Key concepts: segment tree, dynamic programming, implementation</a:t>
            </a:r>
            <a:endParaRPr/>
          </a:p>
          <a:p>
            <a:pPr indent="0" lvl="0" marL="0" rtl="0" algn="l">
              <a:lnSpc>
                <a:spcPct val="115000"/>
              </a:lnSpc>
              <a:spcBef>
                <a:spcPts val="1600"/>
              </a:spcBef>
              <a:spcAft>
                <a:spcPts val="1600"/>
              </a:spcAft>
              <a:buSzPts val="1300"/>
              <a:buNone/>
            </a:pPr>
            <a:r>
              <a:rPr lang="en"/>
              <a:t>Time complexity: Qt</a:t>
            </a:r>
            <a:r>
              <a:rPr baseline="30000" lang="en"/>
              <a:t>2</a:t>
            </a:r>
            <a:r>
              <a:rPr lang="en"/>
              <a:t> * log 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8"/>
          <p:cNvSpPr txBox="1"/>
          <p:nvPr>
            <p:ph type="title"/>
          </p:nvPr>
        </p:nvSpPr>
        <p:spPr>
          <a:xfrm>
            <a:off x="819150" y="4538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Full solution (Intended)</a:t>
            </a:r>
            <a:endParaRPr/>
          </a:p>
        </p:txBody>
      </p:sp>
      <p:sp>
        <p:nvSpPr>
          <p:cNvPr id="317" name="Google Shape;317;p28"/>
          <p:cNvSpPr txBox="1"/>
          <p:nvPr>
            <p:ph idx="1" type="body"/>
          </p:nvPr>
        </p:nvSpPr>
        <p:spPr>
          <a:xfrm>
            <a:off x="357900" y="1181250"/>
            <a:ext cx="8428200" cy="31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It is possible to solve all queries from </a:t>
            </a:r>
            <a:r>
              <a:rPr b="1" lang="en"/>
              <a:t>l to r</a:t>
            </a:r>
            <a:r>
              <a:rPr lang="en"/>
              <a:t>, </a:t>
            </a:r>
            <a:r>
              <a:rPr b="1" lang="en"/>
              <a:t>l&lt;=x&lt;=r</a:t>
            </a:r>
            <a:r>
              <a:rPr lang="en"/>
              <a:t>, with 2 dp tables, </a:t>
            </a:r>
            <a:r>
              <a:rPr b="1" lang="en"/>
              <a:t>dp1[i][j]=</a:t>
            </a:r>
            <a:r>
              <a:rPr lang="en"/>
              <a:t> maximum value with weight </a:t>
            </a:r>
            <a:r>
              <a:rPr b="1" lang="en"/>
              <a:t>j in the range x+1 to i</a:t>
            </a:r>
            <a:r>
              <a:rPr lang="en"/>
              <a:t>, </a:t>
            </a:r>
            <a:r>
              <a:rPr b="1" lang="en"/>
              <a:t>dp2[i][j]=</a:t>
            </a:r>
            <a:r>
              <a:rPr lang="en"/>
              <a:t>maximum with weight</a:t>
            </a:r>
            <a:r>
              <a:rPr b="1" lang="en"/>
              <a:t> j </a:t>
            </a:r>
            <a:r>
              <a:rPr lang="en"/>
              <a:t>from </a:t>
            </a:r>
            <a:r>
              <a:rPr b="1" lang="en"/>
              <a:t>x-i to x</a:t>
            </a:r>
            <a:r>
              <a:rPr lang="en"/>
              <a:t>. This table takes </a:t>
            </a:r>
            <a:r>
              <a:rPr b="1" lang="en"/>
              <a:t>O(w(max(r)-min(l)))</a:t>
            </a:r>
            <a:r>
              <a:rPr lang="en"/>
              <a:t> to create. With a query from </a:t>
            </a:r>
            <a:r>
              <a:rPr b="1" lang="en"/>
              <a:t>l to r</a:t>
            </a:r>
            <a:r>
              <a:rPr lang="en"/>
              <a:t>,</a:t>
            </a:r>
            <a:r>
              <a:rPr b="1" lang="en"/>
              <a:t> ans=max(dp2[x-l][j]+dp[r][w-j])</a:t>
            </a:r>
            <a:r>
              <a:rPr lang="en"/>
              <a:t> for all </a:t>
            </a:r>
            <a:r>
              <a:rPr b="1" lang="en"/>
              <a:t>j&lt;=w</a:t>
            </a:r>
            <a:r>
              <a:rPr lang="en"/>
              <a:t>. This query takes </a:t>
            </a:r>
            <a:r>
              <a:rPr b="1" lang="en"/>
              <a:t>O(w) </a:t>
            </a:r>
            <a:r>
              <a:rPr lang="en"/>
              <a:t>time.</a:t>
            </a:r>
            <a:endParaRPr/>
          </a:p>
          <a:p>
            <a:pPr indent="0" lvl="0" marL="0" rtl="0" algn="l">
              <a:lnSpc>
                <a:spcPct val="115000"/>
              </a:lnSpc>
              <a:spcBef>
                <a:spcPts val="1600"/>
              </a:spcBef>
              <a:spcAft>
                <a:spcPts val="0"/>
              </a:spcAft>
              <a:buSzPts val="1300"/>
              <a:buNone/>
            </a:pPr>
            <a:r>
              <a:rPr lang="en"/>
              <a:t>Split the queries into 2 groups: </a:t>
            </a:r>
            <a:r>
              <a:rPr b="1" i="1" lang="en"/>
              <a:t>r-l&lt;=sqrt(n), r-l&gt;sqrt(n)</a:t>
            </a:r>
            <a:r>
              <a:rPr lang="en"/>
              <a:t>. Sort both groups by </a:t>
            </a:r>
            <a:r>
              <a:rPr b="1" i="1" lang="en"/>
              <a:t>l</a:t>
            </a:r>
            <a:r>
              <a:rPr lang="en"/>
              <a:t>. Solve the queries with the method above using initially x=0, until a query is reached where </a:t>
            </a:r>
            <a:r>
              <a:rPr b="1" lang="en"/>
              <a:t>l&gt;x</a:t>
            </a:r>
            <a:r>
              <a:rPr lang="en"/>
              <a:t>, then set </a:t>
            </a:r>
            <a:r>
              <a:rPr b="1" lang="en"/>
              <a:t>x=r </a:t>
            </a:r>
            <a:r>
              <a:rPr lang="en"/>
              <a:t>and repeat until all queries </a:t>
            </a:r>
            <a:br>
              <a:rPr lang="en"/>
            </a:br>
            <a:r>
              <a:rPr lang="en"/>
              <a:t>are solved.</a:t>
            </a:r>
            <a:endParaRPr/>
          </a:p>
          <a:p>
            <a:pPr indent="0" lvl="0" marL="0" rtl="0" algn="l">
              <a:lnSpc>
                <a:spcPct val="115000"/>
              </a:lnSpc>
              <a:spcBef>
                <a:spcPts val="1600"/>
              </a:spcBef>
              <a:spcAft>
                <a:spcPts val="0"/>
              </a:spcAft>
              <a:buSzPts val="1300"/>
              <a:buNone/>
            </a:pPr>
            <a:r>
              <a:rPr lang="en"/>
              <a:t>Key concepts: offline processing, square root decomposition, dynamic programming,</a:t>
            </a:r>
            <a:br>
              <a:rPr lang="en"/>
            </a:br>
            <a:r>
              <a:rPr lang="en"/>
              <a:t> implementation</a:t>
            </a:r>
            <a:endParaRPr/>
          </a:p>
          <a:p>
            <a:pPr indent="0" lvl="0" marL="0" rtl="0" algn="l">
              <a:lnSpc>
                <a:spcPct val="115000"/>
              </a:lnSpc>
              <a:spcBef>
                <a:spcPts val="1600"/>
              </a:spcBef>
              <a:spcAft>
                <a:spcPts val="1600"/>
              </a:spcAft>
              <a:buSzPts val="1300"/>
              <a:buNone/>
            </a:pPr>
            <a:r>
              <a:rPr lang="en"/>
              <a:t>Time complexity: </a:t>
            </a:r>
            <a:r>
              <a:rPr b="1" lang="en"/>
              <a:t>MN</a:t>
            </a:r>
            <a:r>
              <a:rPr b="1" baseline="30000" lang="en"/>
              <a:t>1.5</a:t>
            </a:r>
            <a:r>
              <a:rPr b="1" lang="en"/>
              <a:t>+MQ+Q log Q</a:t>
            </a:r>
            <a:endParaRPr b="1"/>
          </a:p>
        </p:txBody>
      </p:sp>
      <p:pic>
        <p:nvPicPr>
          <p:cNvPr id="318" name="Google Shape;318;p28"/>
          <p:cNvPicPr preferRelativeResize="0"/>
          <p:nvPr/>
        </p:nvPicPr>
        <p:blipFill rotWithShape="1">
          <a:blip r:embed="rId4">
            <a:alphaModFix/>
          </a:blip>
          <a:srcRect b="0" l="0" r="0" t="0"/>
          <a:stretch/>
        </p:blipFill>
        <p:spPr>
          <a:xfrm>
            <a:off x="6838675" y="2426625"/>
            <a:ext cx="2066225" cy="2365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txBox="1"/>
          <p:nvPr>
            <p:ph type="title"/>
          </p:nvPr>
        </p:nvSpPr>
        <p:spPr>
          <a:xfrm>
            <a:off x="819150" y="4538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Alternate solution (Recommended)</a:t>
            </a:r>
            <a:endParaRPr/>
          </a:p>
        </p:txBody>
      </p:sp>
      <p:sp>
        <p:nvSpPr>
          <p:cNvPr id="324" name="Google Shape;324;p30"/>
          <p:cNvSpPr txBox="1"/>
          <p:nvPr>
            <p:ph idx="1" type="body"/>
          </p:nvPr>
        </p:nvSpPr>
        <p:spPr>
          <a:xfrm>
            <a:off x="358450" y="1245750"/>
            <a:ext cx="8428200" cy="31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Begin with L=1, R=n, X=(L+R)/2. Solve all queries l to r where l&lt;=X and r&gt;X using the same method as the previous solution, a double ended dp array from X to L and X+1 to R. Then repeat the process with from L to X and from X+1 to R, and so on.</a:t>
            </a:r>
            <a:endParaRPr/>
          </a:p>
          <a:p>
            <a:pPr indent="0" lvl="0" marL="0" rtl="0" algn="l">
              <a:lnSpc>
                <a:spcPct val="115000"/>
              </a:lnSpc>
              <a:spcBef>
                <a:spcPts val="1600"/>
              </a:spcBef>
              <a:spcAft>
                <a:spcPts val="0"/>
              </a:spcAft>
              <a:buSzPts val="1300"/>
              <a:buNone/>
            </a:pPr>
            <a:r>
              <a:rPr lang="en"/>
              <a:t>(Can be solved online with cdq table)</a:t>
            </a:r>
            <a:endParaRPr/>
          </a:p>
          <a:p>
            <a:pPr indent="0" lvl="0" marL="0" rtl="0" algn="l">
              <a:lnSpc>
                <a:spcPct val="115000"/>
              </a:lnSpc>
              <a:spcBef>
                <a:spcPts val="1600"/>
              </a:spcBef>
              <a:spcAft>
                <a:spcPts val="0"/>
              </a:spcAft>
              <a:buSzPts val="1300"/>
              <a:buNone/>
            </a:pPr>
            <a:r>
              <a:rPr lang="en"/>
              <a:t>Key concepts: divide and conquer, dynamic programming, implementation</a:t>
            </a:r>
            <a:endParaRPr/>
          </a:p>
          <a:p>
            <a:pPr indent="0" lvl="0" marL="0" rtl="0" algn="l">
              <a:lnSpc>
                <a:spcPct val="115000"/>
              </a:lnSpc>
              <a:spcBef>
                <a:spcPts val="1600"/>
              </a:spcBef>
              <a:spcAft>
                <a:spcPts val="0"/>
              </a:spcAft>
              <a:buSzPts val="1300"/>
              <a:buNone/>
            </a:pPr>
            <a:r>
              <a:rPr lang="en"/>
              <a:t>Time complexity: </a:t>
            </a:r>
            <a:r>
              <a:rPr b="1" lang="en"/>
              <a:t>MN*logN+Q(M+logN)</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ph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600"/>
              <a:buNone/>
            </a:pPr>
            <a:r>
              <a:rPr lang="en"/>
              <a:t>Code (c++)</a:t>
            </a:r>
            <a:endParaRPr/>
          </a:p>
        </p:txBody>
      </p:sp>
      <p:sp>
        <p:nvSpPr>
          <p:cNvPr id="330" name="Google Shape;330;p2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300"/>
              <a:buNone/>
            </a:pPr>
            <a:r>
              <a:rPr b="1" lang="en" sz="1100">
                <a:latin typeface="Arial"/>
                <a:ea typeface="Arial"/>
                <a:cs typeface="Arial"/>
                <a:sym typeface="Arial"/>
              </a:rPr>
              <a:t>https://github.com/Aaerialys/contest-programming/tree/master/dmoj/.cpp</a:t>
            </a:r>
            <a:endParaRPr b="1" sz="1100">
              <a:latin typeface="Arial"/>
              <a:ea typeface="Arial"/>
              <a:cs typeface="Arial"/>
              <a:sym typeface="Arial"/>
            </a:endParaRPr>
          </a:p>
        </p:txBody>
      </p:sp>
      <p:sp>
        <p:nvSpPr>
          <p:cNvPr id="331" name="Google Shape;331;p29"/>
          <p:cNvSpPr/>
          <p:nvPr/>
        </p:nvSpPr>
        <p:spPr>
          <a:xfrm>
            <a:off x="1584150" y="2863850"/>
            <a:ext cx="5975700" cy="3828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600"/>
              </a:spcBef>
              <a:spcAft>
                <a:spcPts val="0"/>
              </a:spcAft>
              <a:buSzPts val="1300"/>
              <a:buNone/>
            </a:pPr>
            <a:r>
              <a:rPr b="1" lang="en" sz="1100" u="sng">
                <a:solidFill>
                  <a:schemeClr val="hlink"/>
                </a:solidFill>
                <a:latin typeface="Arial"/>
                <a:ea typeface="Arial"/>
                <a:cs typeface="Arial"/>
                <a:sym typeface="Arial"/>
                <a:hlinkClick r:id="rId3"/>
              </a:rPr>
              <a:t>https://codeforces.com/gym/104677/submission/227604724</a:t>
            </a:r>
            <a:r>
              <a:rPr b="1" lang="en" sz="1100">
                <a:latin typeface="Arial"/>
                <a:ea typeface="Arial"/>
                <a:cs typeface="Arial"/>
                <a:sym typeface="Arial"/>
              </a:rPr>
              <a:t> (Alternate solution)</a:t>
            </a:r>
            <a:endParaRPr b="1" sz="1100">
              <a:latin typeface="Arial"/>
              <a:ea typeface="Arial"/>
              <a:cs typeface="Arial"/>
              <a:sym typeface="Arial"/>
            </a:endParaRPr>
          </a:p>
          <a:p>
            <a:pPr indent="0" lvl="0" marL="0" rtl="0" algn="ctr">
              <a:lnSpc>
                <a:spcPct val="115000"/>
              </a:lnSpc>
              <a:spcBef>
                <a:spcPts val="1600"/>
              </a:spcBef>
              <a:spcAft>
                <a:spcPts val="1600"/>
              </a:spcAft>
              <a:buSzPts val="1300"/>
              <a:buNone/>
            </a:pPr>
            <a:r>
              <a:rPr b="1" lang="en" sz="1100" u="sng">
                <a:solidFill>
                  <a:schemeClr val="hlink"/>
                </a:solidFill>
                <a:latin typeface="Arial"/>
                <a:ea typeface="Arial"/>
                <a:cs typeface="Arial"/>
                <a:sym typeface="Arial"/>
                <a:hlinkClick r:id="rId4"/>
              </a:rPr>
              <a:t>https://codeforces.com/gym/104677/submission/227606202</a:t>
            </a:r>
            <a:r>
              <a:rPr b="1" lang="en" sz="1100">
                <a:latin typeface="Arial"/>
                <a:ea typeface="Arial"/>
                <a:cs typeface="Arial"/>
                <a:sym typeface="Arial"/>
              </a:rPr>
              <a:t> (Original solution)</a:t>
            </a:r>
            <a:endParaRPr b="1" sz="11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Problem 0 - Pizza</a:t>
            </a:r>
            <a:endParaRPr/>
          </a:p>
        </p:txBody>
      </p:sp>
      <p:pic>
        <p:nvPicPr>
          <p:cNvPr id="152" name="Google Shape;152;p3"/>
          <p:cNvPicPr preferRelativeResize="0"/>
          <p:nvPr/>
        </p:nvPicPr>
        <p:blipFill rotWithShape="1">
          <a:blip r:embed="rId3">
            <a:alphaModFix/>
          </a:blip>
          <a:srcRect b="0" l="0" r="0" t="0"/>
          <a:stretch/>
        </p:blipFill>
        <p:spPr>
          <a:xfrm>
            <a:off x="722638" y="1586975"/>
            <a:ext cx="7532528" cy="3038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
              <a:t>Bonus problem</a:t>
            </a:r>
            <a:endParaRPr/>
          </a:p>
        </p:txBody>
      </p:sp>
      <p:sp>
        <p:nvSpPr>
          <p:cNvPr id="338" name="Google Shape;338;p35"/>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Unused p6</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6"/>
          <p:cNvPicPr preferRelativeResize="0"/>
          <p:nvPr/>
        </p:nvPicPr>
        <p:blipFill>
          <a:blip r:embed="rId3">
            <a:alphaModFix/>
          </a:blip>
          <a:stretch>
            <a:fillRect/>
          </a:stretch>
        </p:blipFill>
        <p:spPr>
          <a:xfrm>
            <a:off x="739263" y="861438"/>
            <a:ext cx="7665473" cy="34206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769225" y="2963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Solution</a:t>
            </a:r>
            <a:endParaRPr/>
          </a:p>
        </p:txBody>
      </p:sp>
      <p:sp>
        <p:nvSpPr>
          <p:cNvPr id="349" name="Google Shape;349;p37"/>
          <p:cNvSpPr txBox="1"/>
          <p:nvPr>
            <p:ph idx="1" type="body"/>
          </p:nvPr>
        </p:nvSpPr>
        <p:spPr>
          <a:xfrm>
            <a:off x="819150" y="973775"/>
            <a:ext cx="4849500" cy="34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An impurity at </a:t>
            </a:r>
            <a:r>
              <a:rPr b="1" i="1" lang="en"/>
              <a:t>(x,y)</a:t>
            </a:r>
            <a:r>
              <a:rPr lang="en"/>
              <a:t> will be counted towards the melting point only if the top left corner of the plate is between </a:t>
            </a:r>
            <a:r>
              <a:rPr b="1" lang="en"/>
              <a:t>(x-R,y-C) </a:t>
            </a:r>
            <a:r>
              <a:rPr lang="en"/>
              <a:t>and </a:t>
            </a:r>
            <a:r>
              <a:rPr b="1" lang="en"/>
              <a:t>(x,y).</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rPr lang="en"/>
              <a:t>T</a:t>
            </a:r>
            <a:endParaRPr/>
          </a:p>
          <a:p>
            <a:pPr indent="0" lvl="0" marL="0" rtl="0" algn="l">
              <a:lnSpc>
                <a:spcPct val="115000"/>
              </a:lnSpc>
              <a:spcBef>
                <a:spcPts val="0"/>
              </a:spcBef>
              <a:spcAft>
                <a:spcPts val="0"/>
              </a:spcAft>
              <a:buSzPts val="1300"/>
              <a:buNone/>
            </a:pPr>
            <a:r>
              <a:rPr lang="en"/>
              <a:t>The plate (black rectangle) will only contain the impurity (red dot) if the plate’s top left corner (black dot) is inside the blue box</a:t>
            </a:r>
            <a:endParaRPr/>
          </a:p>
          <a:p>
            <a:pPr indent="0" lvl="0" marL="0" rtl="0" algn="l">
              <a:lnSpc>
                <a:spcPct val="115000"/>
              </a:lnSpc>
              <a:spcBef>
                <a:spcPts val="0"/>
              </a:spcBef>
              <a:spcAft>
                <a:spcPts val="1600"/>
              </a:spcAft>
              <a:buSzPts val="1300"/>
              <a:buNone/>
            </a:pPr>
            <a:r>
              <a:t/>
            </a:r>
            <a:endParaRPr/>
          </a:p>
        </p:txBody>
      </p:sp>
      <p:pic>
        <p:nvPicPr>
          <p:cNvPr id="350" name="Google Shape;350;p37"/>
          <p:cNvPicPr preferRelativeResize="0"/>
          <p:nvPr/>
        </p:nvPicPr>
        <p:blipFill rotWithShape="1">
          <a:blip r:embed="rId3">
            <a:alphaModFix/>
          </a:blip>
          <a:srcRect b="0" l="0" r="0" t="0"/>
          <a:stretch/>
        </p:blipFill>
        <p:spPr>
          <a:xfrm>
            <a:off x="933900" y="1809776"/>
            <a:ext cx="4620004" cy="2742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38"/>
          <p:cNvPicPr preferRelativeResize="0"/>
          <p:nvPr/>
        </p:nvPicPr>
        <p:blipFill rotWithShape="1">
          <a:blip r:embed="rId3">
            <a:alphaModFix/>
          </a:blip>
          <a:srcRect b="0" l="0" r="0" t="0"/>
          <a:stretch/>
        </p:blipFill>
        <p:spPr>
          <a:xfrm>
            <a:off x="819150" y="1675675"/>
            <a:ext cx="5139975" cy="3187275"/>
          </a:xfrm>
          <a:prstGeom prst="rect">
            <a:avLst/>
          </a:prstGeom>
          <a:noFill/>
          <a:ln>
            <a:noFill/>
          </a:ln>
        </p:spPr>
      </p:pic>
      <p:sp>
        <p:nvSpPr>
          <p:cNvPr id="356" name="Google Shape;356;p38"/>
          <p:cNvSpPr txBox="1"/>
          <p:nvPr>
            <p:ph idx="1" type="body"/>
          </p:nvPr>
        </p:nvSpPr>
        <p:spPr>
          <a:xfrm>
            <a:off x="819150" y="973775"/>
            <a:ext cx="4849500" cy="34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Draw the bounding rectangle of each impurity. Each rectangle has a value equal to the impurity strength. Find highest possible total value of rectangles covering a point.</a:t>
            </a:r>
            <a:endParaRPr/>
          </a:p>
          <a:p>
            <a:pPr indent="0" lvl="0" marL="0" rtl="0" algn="l">
              <a:lnSpc>
                <a:spcPct val="115000"/>
              </a:lnSpc>
              <a:spcBef>
                <a:spcPts val="0"/>
              </a:spcBef>
              <a:spcAft>
                <a:spcPts val="1600"/>
              </a:spcAft>
              <a:buSzPts val="1300"/>
              <a:buNone/>
            </a:pPr>
            <a:r>
              <a:t/>
            </a:r>
            <a:endParaRPr/>
          </a:p>
        </p:txBody>
      </p:sp>
      <p:sp>
        <p:nvSpPr>
          <p:cNvPr id="357" name="Google Shape;357;p38"/>
          <p:cNvSpPr txBox="1"/>
          <p:nvPr>
            <p:ph type="title"/>
          </p:nvPr>
        </p:nvSpPr>
        <p:spPr>
          <a:xfrm>
            <a:off x="769225" y="2963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Solution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idx="1" type="body"/>
          </p:nvPr>
        </p:nvSpPr>
        <p:spPr>
          <a:xfrm>
            <a:off x="819150" y="923825"/>
            <a:ext cx="5367600" cy="382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To solve this problem, store the left and right edges of each rectangle and sort them by x coordinate. Perform a line across the x axis. Store the value of each point on the y axis using a segment tree. When a left edge from </a:t>
            </a:r>
            <a:r>
              <a:rPr b="1" lang="en"/>
              <a:t>y1 to y2</a:t>
            </a:r>
            <a:r>
              <a:rPr lang="en"/>
              <a:t> of a rectangle of value </a:t>
            </a:r>
            <a:r>
              <a:rPr b="1" lang="en"/>
              <a:t>v</a:t>
            </a:r>
            <a:r>
              <a:rPr lang="en"/>
              <a:t>, add </a:t>
            </a:r>
            <a:r>
              <a:rPr b="1" lang="en"/>
              <a:t>v</a:t>
            </a:r>
            <a:r>
              <a:rPr lang="en"/>
              <a:t> to the segment tree from </a:t>
            </a:r>
            <a:r>
              <a:rPr b="1" lang="en"/>
              <a:t>y1 to y2. </a:t>
            </a:r>
            <a:r>
              <a:rPr lang="en"/>
              <a:t>When you reach a right edge, subtract v. Each time you add or subtract an edge, also find the maximum value in the segment tree. The maximum of these maximums will be your answer.</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Coordinate compress the y values because they can be up to </a:t>
            </a:r>
            <a:r>
              <a:rPr b="1" lang="en"/>
              <a:t>10</a:t>
            </a:r>
            <a:r>
              <a:rPr b="1" baseline="30000" lang="en"/>
              <a:t>9</a:t>
            </a:r>
            <a:r>
              <a:rPr lang="en"/>
              <a:t>.</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Tips:</a:t>
            </a:r>
            <a:endParaRPr/>
          </a:p>
          <a:p>
            <a:pPr indent="-311150" lvl="0" marL="457200" rtl="0" algn="l">
              <a:lnSpc>
                <a:spcPct val="115000"/>
              </a:lnSpc>
              <a:spcBef>
                <a:spcPts val="0"/>
              </a:spcBef>
              <a:spcAft>
                <a:spcPts val="0"/>
              </a:spcAft>
              <a:buSzPts val="1300"/>
              <a:buChar char="-"/>
            </a:pPr>
            <a:r>
              <a:rPr lang="en"/>
              <a:t>You cannot cut outside of the gem, all edges of your cut must be between </a:t>
            </a:r>
            <a:r>
              <a:rPr b="1" lang="en"/>
              <a:t>(1,1) </a:t>
            </a:r>
            <a:r>
              <a:rPr lang="en"/>
              <a:t>and </a:t>
            </a:r>
            <a:r>
              <a:rPr b="1" lang="en"/>
              <a:t>(n,m)</a:t>
            </a:r>
            <a:endParaRPr b="1"/>
          </a:p>
          <a:p>
            <a:pPr indent="-311150" lvl="0" marL="457200" rtl="0" algn="l">
              <a:lnSpc>
                <a:spcPct val="115000"/>
              </a:lnSpc>
              <a:spcBef>
                <a:spcPts val="0"/>
              </a:spcBef>
              <a:spcAft>
                <a:spcPts val="0"/>
              </a:spcAft>
              <a:buSzPts val="1300"/>
              <a:buChar char="-"/>
            </a:pPr>
            <a:r>
              <a:rPr lang="en"/>
              <a:t>Some impurities have negative values so in some cases it may be the best option to look for a pure fragment</a:t>
            </a:r>
            <a:endParaRPr/>
          </a:p>
          <a:p>
            <a:pPr indent="-311150" lvl="0" marL="457200" rtl="0" algn="l">
              <a:lnSpc>
                <a:spcPct val="115000"/>
              </a:lnSpc>
              <a:spcBef>
                <a:spcPts val="0"/>
              </a:spcBef>
              <a:spcAft>
                <a:spcPts val="0"/>
              </a:spcAft>
              <a:buSzPts val="1300"/>
              <a:buChar char="-"/>
            </a:pPr>
            <a:r>
              <a:rPr lang="en"/>
              <a:t>Make sure you include all impurities inside your cut when adding up the values, even the negative ones</a:t>
            </a:r>
            <a:endParaRPr/>
          </a:p>
        </p:txBody>
      </p:sp>
      <p:sp>
        <p:nvSpPr>
          <p:cNvPr id="363" name="Google Shape;363;p39"/>
          <p:cNvSpPr txBox="1"/>
          <p:nvPr>
            <p:ph type="title"/>
          </p:nvPr>
        </p:nvSpPr>
        <p:spPr>
          <a:xfrm>
            <a:off x="769225" y="2963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Solution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Solution</a:t>
            </a:r>
            <a:endParaRPr/>
          </a:p>
        </p:txBody>
      </p:sp>
      <p:sp>
        <p:nvSpPr>
          <p:cNvPr id="369" name="Google Shape;369;p40"/>
          <p:cNvSpPr txBox="1"/>
          <p:nvPr>
            <p:ph idx="1" type="body"/>
          </p:nvPr>
        </p:nvSpPr>
        <p:spPr>
          <a:xfrm>
            <a:off x="819150" y="1483850"/>
            <a:ext cx="4849500" cy="295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b="1"/>
          </a:p>
          <a:p>
            <a:pPr indent="0" lvl="0" marL="0" rtl="0" algn="l">
              <a:lnSpc>
                <a:spcPct val="115000"/>
              </a:lnSpc>
              <a:spcBef>
                <a:spcPts val="1600"/>
              </a:spcBef>
              <a:spcAft>
                <a:spcPts val="0"/>
              </a:spcAft>
              <a:buSzPts val="1300"/>
              <a:buNone/>
            </a:pPr>
            <a:r>
              <a:rPr lang="en"/>
              <a:t>Key concepts: line sweep, segment tree, implementation</a:t>
            </a:r>
            <a:endParaRPr/>
          </a:p>
          <a:p>
            <a:pPr indent="0" lvl="0" marL="0" rtl="0" algn="l">
              <a:lnSpc>
                <a:spcPct val="115000"/>
              </a:lnSpc>
              <a:spcBef>
                <a:spcPts val="1600"/>
              </a:spcBef>
              <a:spcAft>
                <a:spcPts val="1600"/>
              </a:spcAft>
              <a:buSzPts val="1300"/>
              <a:buNone/>
            </a:pPr>
            <a:r>
              <a:rPr lang="en"/>
              <a:t>Time complexity: O(K*log 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1"/>
          <p:cNvSpPr txBox="1"/>
          <p:nvPr>
            <p:ph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600"/>
              <a:buNone/>
            </a:pPr>
            <a:r>
              <a:rPr lang="en"/>
              <a:t>Code (c++)</a:t>
            </a:r>
            <a:endParaRPr/>
          </a:p>
        </p:txBody>
      </p:sp>
      <p:sp>
        <p:nvSpPr>
          <p:cNvPr id="375" name="Google Shape;375;p41"/>
          <p:cNvSpPr/>
          <p:nvPr/>
        </p:nvSpPr>
        <p:spPr>
          <a:xfrm>
            <a:off x="1831025" y="2871375"/>
            <a:ext cx="5401500" cy="3828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1"/>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600"/>
              </a:spcBef>
              <a:spcAft>
                <a:spcPts val="1600"/>
              </a:spcAft>
              <a:buSzPts val="1300"/>
              <a:buNone/>
            </a:pPr>
            <a:r>
              <a:rPr b="1" lang="en" sz="1100" u="sng">
                <a:solidFill>
                  <a:schemeClr val="hlink"/>
                </a:solidFill>
                <a:latin typeface="Arial"/>
                <a:ea typeface="Arial"/>
                <a:cs typeface="Arial"/>
                <a:sym typeface="Arial"/>
                <a:hlinkClick r:id="rId3"/>
              </a:rPr>
              <a:t>https://codeforces.com/gym/104677/submission/227604751</a:t>
            </a:r>
            <a:r>
              <a:rPr b="1" lang="en" sz="1100">
                <a:latin typeface="Arial"/>
                <a:ea typeface="Arial"/>
                <a:cs typeface="Arial"/>
                <a:sym typeface="Arial"/>
              </a:rPr>
              <a:t> </a:t>
            </a:r>
            <a:endParaRPr b="1" sz="11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1"/>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Rankings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aphicFrame>
        <p:nvGraphicFramePr>
          <p:cNvPr id="386" name="Google Shape;386;p32"/>
          <p:cNvGraphicFramePr/>
          <p:nvPr/>
        </p:nvGraphicFramePr>
        <p:xfrm>
          <a:off x="488175" y="96400"/>
          <a:ext cx="3000000" cy="3000000"/>
        </p:xfrm>
        <a:graphic>
          <a:graphicData uri="http://schemas.openxmlformats.org/drawingml/2006/table">
            <a:tbl>
              <a:tblPr>
                <a:noFill/>
                <a:tableStyleId>{AF98F64A-95F6-46D6-AAA5-DF7EBF919D50}</a:tableStyleId>
              </a:tblPr>
              <a:tblGrid>
                <a:gridCol w="952500"/>
                <a:gridCol w="952500"/>
                <a:gridCol w="952500"/>
                <a:gridCol w="952500"/>
                <a:gridCol w="952500"/>
                <a:gridCol w="952500"/>
                <a:gridCol w="952500"/>
                <a:gridCol w="952500"/>
              </a:tblGrid>
              <a:tr h="2000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Name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School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Grade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handle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Side (left/right)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gay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gay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Resolute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LEFT IS BEST TTTTTT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15000"/>
                        </a:lnSpc>
                        <a:spcBef>
                          <a:spcPts val="0"/>
                        </a:spcBef>
                        <a:spcAft>
                          <a:spcPts val="0"/>
                        </a:spcAft>
                        <a:buClr>
                          <a:srgbClr val="000000"/>
                        </a:buClr>
                        <a:buSzPts val="1000"/>
                        <a:buFont typeface="Arial"/>
                        <a:buNone/>
                      </a:pPr>
                      <a:r>
                        <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UTS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Dormi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right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SJAM</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Dan13llljws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4</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CatGirl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GeeTransit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Justin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deadfish</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MGCI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Tzak</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Avan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a:t>david</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kevinyang</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YucenX</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NewAccount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14</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BryanJ</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laglaglag</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aarushjain33555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mgci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dhrumilp15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aphicFrame>
        <p:nvGraphicFramePr>
          <p:cNvPr id="391" name="Google Shape;391;p33"/>
          <p:cNvGraphicFramePr/>
          <p:nvPr/>
        </p:nvGraphicFramePr>
        <p:xfrm>
          <a:off x="152400" y="152400"/>
          <a:ext cx="3000000" cy="3000000"/>
        </p:xfrm>
        <a:graphic>
          <a:graphicData uri="http://schemas.openxmlformats.org/drawingml/2006/table">
            <a:tbl>
              <a:tblPr>
                <a:noFill/>
                <a:tableStyleId>{AF98F64A-95F6-46D6-AAA5-DF7EBF919D50}</a:tableStyleId>
              </a:tblPr>
              <a:tblGrid>
                <a:gridCol w="952500"/>
                <a:gridCol w="952500"/>
                <a:gridCol w="952500"/>
                <a:gridCol w="952500"/>
                <a:gridCol w="952500"/>
                <a:gridCol w="952500"/>
                <a:gridCol w="952500"/>
                <a:gridCol w="952500"/>
              </a:tblGrid>
              <a:tr h="2000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Name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School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Grade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handle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Side (left/right)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lang="en" sz="1000"/>
                        <a:t>josemago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Togohogo1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13lack13lood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lang="en" sz="1000"/>
                        <a:t>paulsun</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33337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Vaaranan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lang="en" sz="1000"/>
                        <a:t>ErtYy</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24</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JimmyACookie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Stone_Yang</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emilyyy333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jerryw</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oskip123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jamsine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cyndie345678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franklai</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madura30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ShengHong</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r h="2000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34</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VPCI</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asun18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Solution</a:t>
            </a:r>
            <a:endParaRPr/>
          </a:p>
        </p:txBody>
      </p:sp>
      <p:sp>
        <p:nvSpPr>
          <p:cNvPr id="158" name="Google Shape;158;p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We are dividing x slices among N friends. Each friend gets x/N slices, rounded down. There are x mod N slices left over.</a:t>
            </a:r>
            <a:endParaRPr/>
          </a:p>
          <a:p>
            <a:pPr indent="0" lvl="0" marL="0" rtl="0" algn="l">
              <a:lnSpc>
                <a:spcPct val="115000"/>
              </a:lnSpc>
              <a:spcBef>
                <a:spcPts val="1600"/>
              </a:spcBef>
              <a:spcAft>
                <a:spcPts val="0"/>
              </a:spcAft>
              <a:buSzPts val="1300"/>
              <a:buNone/>
            </a:pPr>
            <a:r>
              <a:rPr lang="en"/>
              <a:t>Time complexity: O(1)</a:t>
            </a:r>
            <a:endParaRPr/>
          </a:p>
          <a:p>
            <a:pPr indent="0" lvl="0" marL="0" rtl="0" algn="l">
              <a:lnSpc>
                <a:spcPct val="115000"/>
              </a:lnSpc>
              <a:spcBef>
                <a:spcPts val="1600"/>
              </a:spcBef>
              <a:spcAft>
                <a:spcPts val="1600"/>
              </a:spcAft>
              <a:buSzPts val="1300"/>
              <a:buNone/>
            </a:pPr>
            <a:r>
              <a:rPr lang="en"/>
              <a:t>Key concepts: simple math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4"/>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
              <a:t>Left side wins</a:t>
            </a:r>
            <a:endParaRPr/>
          </a:p>
        </p:txBody>
      </p:sp>
      <p:sp>
        <p:nvSpPr>
          <p:cNvPr id="397" name="Google Shape;397;p34"/>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monkey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8b2fa1acfb_0_37"/>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Everybody gets a prize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8b2fa1acfb_0_29"/>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a:t>
            </a:r>
            <a:endParaRPr/>
          </a:p>
        </p:txBody>
      </p:sp>
      <p:sp>
        <p:nvSpPr>
          <p:cNvPr id="408" name="Google Shape;408;g28b2fa1acfb_0_29"/>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!bobliu</a:t>
            </a:r>
            <a:endParaRPr/>
          </a:p>
          <a:p>
            <a:pPr indent="0" lvl="0" marL="0" rtl="0" algn="l">
              <a:spcBef>
                <a:spcPts val="0"/>
              </a:spcBef>
              <a:spcAft>
                <a:spcPts val="0"/>
              </a:spcAft>
              <a:buNone/>
            </a:pPr>
            <a:r>
              <a:rPr lang="en"/>
              <a:t>!bobliu</a:t>
            </a:r>
            <a:endParaRPr/>
          </a:p>
          <a:p>
            <a:pPr indent="0" lvl="0" marL="0" rtl="0" algn="l">
              <a:spcBef>
                <a:spcPts val="0"/>
              </a:spcBef>
              <a:spcAft>
                <a:spcPts val="0"/>
              </a:spcAft>
              <a:buNone/>
            </a:pPr>
            <a:r>
              <a:rPr lang="en"/>
              <a:t>!bobliuu</a:t>
            </a:r>
            <a:endParaRPr/>
          </a:p>
          <a:p>
            <a:pPr indent="0" lvl="0" marL="0" rtl="0" algn="l">
              <a:spcBef>
                <a:spcPts val="0"/>
              </a:spcBef>
              <a:spcAft>
                <a:spcPts val="0"/>
              </a:spcAft>
              <a:buNone/>
            </a:pPr>
            <a:r>
              <a:rPr lang="en"/>
              <a:t>Stop copying code bobliu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2"/>
          <p:cNvPicPr preferRelativeResize="0"/>
          <p:nvPr/>
        </p:nvPicPr>
        <p:blipFill rotWithShape="1">
          <a:blip r:embed="rId3">
            <a:alphaModFix/>
          </a:blip>
          <a:srcRect b="10838" l="0" r="0" t="12621"/>
          <a:stretch/>
        </p:blipFill>
        <p:spPr>
          <a:xfrm>
            <a:off x="2051925" y="-24875"/>
            <a:ext cx="5040144" cy="5143500"/>
          </a:xfrm>
          <a:prstGeom prst="rect">
            <a:avLst/>
          </a:prstGeom>
          <a:noFill/>
          <a:ln>
            <a:noFill/>
          </a:ln>
        </p:spPr>
      </p:pic>
      <p:sp>
        <p:nvSpPr>
          <p:cNvPr id="418" name="Google Shape;418;p42"/>
          <p:cNvSpPr/>
          <p:nvPr/>
        </p:nvSpPr>
        <p:spPr>
          <a:xfrm>
            <a:off x="790675" y="607575"/>
            <a:ext cx="7690200" cy="4011600"/>
          </a:xfrm>
          <a:prstGeom prst="rect">
            <a:avLst/>
          </a:prstGeom>
          <a:solidFill>
            <a:srgbClr val="F3F3F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redacted</a:t>
            </a:r>
            <a:endParaRPr b="0" i="0" sz="1400" u="none" cap="none" strike="noStrike">
              <a:solidFill>
                <a:srgbClr val="000000"/>
              </a:solidFill>
              <a:latin typeface="Arial"/>
              <a:ea typeface="Arial"/>
              <a:cs typeface="Arial"/>
              <a:sym typeface="Arial"/>
            </a:endParaRPr>
          </a:p>
        </p:txBody>
      </p:sp>
      <p:sp>
        <p:nvSpPr>
          <p:cNvPr id="419" name="Google Shape;419;p42"/>
          <p:cNvSpPr/>
          <p:nvPr/>
        </p:nvSpPr>
        <p:spPr>
          <a:xfrm>
            <a:off x="1879050" y="-53500"/>
            <a:ext cx="7690200" cy="4011600"/>
          </a:xfrm>
          <a:prstGeom prst="rect">
            <a:avLst/>
          </a:prstGeom>
          <a:solidFill>
            <a:srgbClr val="F3F3F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redacted</a:t>
            </a:r>
            <a:endParaRPr b="0" i="0" sz="1400" u="none" cap="none" strike="noStrike">
              <a:solidFill>
                <a:srgbClr val="000000"/>
              </a:solidFill>
              <a:latin typeface="Arial"/>
              <a:ea typeface="Arial"/>
              <a:cs typeface="Arial"/>
              <a:sym typeface="Arial"/>
            </a:endParaRPr>
          </a:p>
        </p:txBody>
      </p:sp>
      <p:sp>
        <p:nvSpPr>
          <p:cNvPr id="420" name="Google Shape;420;p42"/>
          <p:cNvSpPr/>
          <p:nvPr/>
        </p:nvSpPr>
        <p:spPr>
          <a:xfrm>
            <a:off x="1240750" y="864200"/>
            <a:ext cx="7690200" cy="4011600"/>
          </a:xfrm>
          <a:prstGeom prst="rect">
            <a:avLst/>
          </a:prstGeom>
          <a:solidFill>
            <a:srgbClr val="F3F3F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redacted</a:t>
            </a:r>
            <a:endParaRPr b="0" i="0" sz="1400" u="none" cap="none" strike="noStrike">
              <a:solidFill>
                <a:srgbClr val="000000"/>
              </a:solidFill>
              <a:latin typeface="Arial"/>
              <a:ea typeface="Arial"/>
              <a:cs typeface="Arial"/>
              <a:sym typeface="Arial"/>
            </a:endParaRPr>
          </a:p>
        </p:txBody>
      </p:sp>
      <p:sp>
        <p:nvSpPr>
          <p:cNvPr id="421" name="Google Shape;421;p42"/>
          <p:cNvSpPr/>
          <p:nvPr/>
        </p:nvSpPr>
        <p:spPr>
          <a:xfrm>
            <a:off x="2104750" y="-1198300"/>
            <a:ext cx="7690200" cy="4011600"/>
          </a:xfrm>
          <a:prstGeom prst="rect">
            <a:avLst/>
          </a:prstGeom>
          <a:solidFill>
            <a:srgbClr val="F3F3F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redacted</a:t>
            </a:r>
            <a:endParaRPr b="0" i="0" sz="1400" u="none" cap="none" strike="noStrike">
              <a:solidFill>
                <a:srgbClr val="000000"/>
              </a:solidFill>
              <a:latin typeface="Arial"/>
              <a:ea typeface="Arial"/>
              <a:cs typeface="Arial"/>
              <a:sym typeface="Arial"/>
            </a:endParaRPr>
          </a:p>
        </p:txBody>
      </p:sp>
      <p:sp>
        <p:nvSpPr>
          <p:cNvPr id="422" name="Google Shape;422;p42"/>
          <p:cNvSpPr/>
          <p:nvPr/>
        </p:nvSpPr>
        <p:spPr>
          <a:xfrm>
            <a:off x="1556550" y="1178600"/>
            <a:ext cx="7690200" cy="4011600"/>
          </a:xfrm>
          <a:prstGeom prst="rect">
            <a:avLst/>
          </a:prstGeom>
          <a:solidFill>
            <a:srgbClr val="F3F3F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redacted</a:t>
            </a:r>
            <a:endParaRPr b="0" i="0" sz="1400" u="none" cap="none" strike="noStrike">
              <a:solidFill>
                <a:srgbClr val="000000"/>
              </a:solidFill>
              <a:latin typeface="Arial"/>
              <a:ea typeface="Arial"/>
              <a:cs typeface="Arial"/>
              <a:sym typeface="Arial"/>
            </a:endParaRPr>
          </a:p>
        </p:txBody>
      </p:sp>
      <p:sp>
        <p:nvSpPr>
          <p:cNvPr id="423" name="Google Shape;423;p42"/>
          <p:cNvSpPr/>
          <p:nvPr/>
        </p:nvSpPr>
        <p:spPr>
          <a:xfrm>
            <a:off x="2943225" y="943250"/>
            <a:ext cx="7690200" cy="4011600"/>
          </a:xfrm>
          <a:prstGeom prst="rect">
            <a:avLst/>
          </a:prstGeom>
          <a:solidFill>
            <a:srgbClr val="F3F3F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redacted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
          <p:cNvSpPr txBox="1"/>
          <p:nvPr>
            <p:ph type="title"/>
          </p:nvPr>
        </p:nvSpPr>
        <p:spPr>
          <a:xfrm>
            <a:off x="1883250" y="366725"/>
            <a:ext cx="5377500" cy="74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Code (c++)</a:t>
            </a:r>
            <a:endParaRPr/>
          </a:p>
        </p:txBody>
      </p:sp>
      <p:pic>
        <p:nvPicPr>
          <p:cNvPr id="164" name="Google Shape;164;p5"/>
          <p:cNvPicPr preferRelativeResize="0"/>
          <p:nvPr/>
        </p:nvPicPr>
        <p:blipFill rotWithShape="1">
          <a:blip r:embed="rId3">
            <a:alphaModFix/>
          </a:blip>
          <a:srcRect b="0" l="0" r="0" t="0"/>
          <a:stretch/>
        </p:blipFill>
        <p:spPr>
          <a:xfrm>
            <a:off x="2705100" y="1307425"/>
            <a:ext cx="3733800" cy="236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6"/>
          <p:cNvPicPr preferRelativeResize="0"/>
          <p:nvPr/>
        </p:nvPicPr>
        <p:blipFill rotWithShape="1">
          <a:blip r:embed="rId3">
            <a:alphaModFix/>
          </a:blip>
          <a:srcRect b="1660" l="0" r="0" t="0"/>
          <a:stretch/>
        </p:blipFill>
        <p:spPr>
          <a:xfrm>
            <a:off x="277300" y="237525"/>
            <a:ext cx="6234349" cy="4668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Solution</a:t>
            </a:r>
            <a:endParaRPr/>
          </a:p>
        </p:txBody>
      </p:sp>
      <p:sp>
        <p:nvSpPr>
          <p:cNvPr id="175" name="Google Shape;175;p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The person Darcy attacks does not give any points, so Darcy should attack the person with the least points.</a:t>
            </a:r>
            <a:endParaRPr/>
          </a:p>
          <a:p>
            <a:pPr indent="0" lvl="0" marL="0" rtl="0" algn="l">
              <a:lnSpc>
                <a:spcPct val="115000"/>
              </a:lnSpc>
              <a:spcBef>
                <a:spcPts val="1600"/>
              </a:spcBef>
              <a:spcAft>
                <a:spcPts val="0"/>
              </a:spcAft>
              <a:buSzPts val="1300"/>
              <a:buNone/>
            </a:pPr>
            <a:r>
              <a:rPr lang="en"/>
              <a:t>For each side, simply add up the points of every person and subtract the minimum. Then find the maximum of these 2 results.</a:t>
            </a:r>
            <a:endParaRPr/>
          </a:p>
          <a:p>
            <a:pPr indent="0" lvl="0" marL="0" rtl="0" algn="l">
              <a:lnSpc>
                <a:spcPct val="115000"/>
              </a:lnSpc>
              <a:spcBef>
                <a:spcPts val="1600"/>
              </a:spcBef>
              <a:spcAft>
                <a:spcPts val="0"/>
              </a:spcAft>
              <a:buSzPts val="1300"/>
              <a:buNone/>
            </a:pPr>
            <a:r>
              <a:rPr lang="en"/>
              <a:t>Time complexity: O(1), as there are only 10 people in total</a:t>
            </a:r>
            <a:endParaRPr/>
          </a:p>
          <a:p>
            <a:pPr indent="0" lvl="0" marL="0" rtl="0" algn="l">
              <a:lnSpc>
                <a:spcPct val="115000"/>
              </a:lnSpc>
              <a:spcBef>
                <a:spcPts val="1600"/>
              </a:spcBef>
              <a:spcAft>
                <a:spcPts val="1600"/>
              </a:spcAft>
              <a:buSzPts val="1300"/>
              <a:buNone/>
            </a:pPr>
            <a:r>
              <a:rPr lang="en" strike="sngStrike"/>
              <a:t>Key concepts: </a:t>
            </a:r>
            <a:r>
              <a:rPr lang="en" strike="sngStrike"/>
              <a:t>none </a:t>
            </a:r>
            <a:r>
              <a:rPr lang="en"/>
              <a:t>Key concepts: 20th century war strategy</a:t>
            </a:r>
            <a:endParaRPr strike="sng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8"/>
          <p:cNvSpPr txBox="1"/>
          <p:nvPr>
            <p:ph type="title"/>
          </p:nvPr>
        </p:nvSpPr>
        <p:spPr>
          <a:xfrm>
            <a:off x="5669725" y="416650"/>
            <a:ext cx="3280500" cy="74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Code (c++)</a:t>
            </a:r>
            <a:endParaRPr/>
          </a:p>
        </p:txBody>
      </p:sp>
      <p:pic>
        <p:nvPicPr>
          <p:cNvPr id="181" name="Google Shape;181;p8"/>
          <p:cNvPicPr preferRelativeResize="0"/>
          <p:nvPr/>
        </p:nvPicPr>
        <p:blipFill rotWithShape="1">
          <a:blip r:embed="rId3">
            <a:alphaModFix/>
          </a:blip>
          <a:srcRect b="0" l="0" r="0" t="0"/>
          <a:stretch/>
        </p:blipFill>
        <p:spPr>
          <a:xfrm>
            <a:off x="274650" y="325100"/>
            <a:ext cx="5713145" cy="4687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9"/>
          <p:cNvSpPr txBox="1"/>
          <p:nvPr>
            <p:ph type="title"/>
          </p:nvPr>
        </p:nvSpPr>
        <p:spPr>
          <a:xfrm>
            <a:off x="2931750" y="121475"/>
            <a:ext cx="3280500" cy="74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Code (Java)</a:t>
            </a:r>
            <a:endParaRPr/>
          </a:p>
        </p:txBody>
      </p:sp>
      <p:pic>
        <p:nvPicPr>
          <p:cNvPr id="187" name="Google Shape;187;p9"/>
          <p:cNvPicPr preferRelativeResize="0"/>
          <p:nvPr/>
        </p:nvPicPr>
        <p:blipFill rotWithShape="1">
          <a:blip r:embed="rId3">
            <a:alphaModFix/>
          </a:blip>
          <a:srcRect b="0" l="0" r="0" t="0"/>
          <a:stretch/>
        </p:blipFill>
        <p:spPr>
          <a:xfrm>
            <a:off x="152400" y="1020575"/>
            <a:ext cx="6033047" cy="3970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